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3" r:id="rId4"/>
    <p:sldId id="274" r:id="rId5"/>
    <p:sldId id="275" r:id="rId6"/>
    <p:sldId id="276" r:id="rId7"/>
    <p:sldId id="277" r:id="rId8"/>
    <p:sldId id="257" r:id="rId9"/>
    <p:sldId id="258" r:id="rId10"/>
    <p:sldId id="259" r:id="rId11"/>
    <p:sldId id="260" r:id="rId12"/>
    <p:sldId id="261" r:id="rId13"/>
    <p:sldId id="262" r:id="rId14"/>
    <p:sldId id="267" r:id="rId15"/>
    <p:sldId id="263" r:id="rId16"/>
    <p:sldId id="264" r:id="rId17"/>
    <p:sldId id="266" r:id="rId18"/>
    <p:sldId id="268" r:id="rId19"/>
    <p:sldId id="269" r:id="rId20"/>
    <p:sldId id="272" r:id="rId21"/>
    <p:sldId id="270" r:id="rId22"/>
    <p:sldId id="278" r:id="rId23"/>
    <p:sldId id="279" r:id="rId24"/>
    <p:sldId id="281" r:id="rId25"/>
    <p:sldId id="282" r:id="rId26"/>
    <p:sldId id="283" r:id="rId27"/>
    <p:sldId id="284" r:id="rId28"/>
    <p:sldId id="286" r:id="rId29"/>
    <p:sldId id="287" r:id="rId30"/>
    <p:sldId id="285" r:id="rId31"/>
    <p:sldId id="289" r:id="rId32"/>
    <p:sldId id="290" r:id="rId33"/>
    <p:sldId id="292" r:id="rId34"/>
    <p:sldId id="291" r:id="rId35"/>
    <p:sldId id="288" r:id="rId36"/>
    <p:sldId id="294"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5" d="100"/>
          <a:sy n="105" d="100"/>
        </p:scale>
        <p:origin x="54"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BBA07B-5F57-433B-9A37-104EF66C1F6B}"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156798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BBA07B-5F57-433B-9A37-104EF66C1F6B}"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315116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BBA07B-5F57-433B-9A37-104EF66C1F6B}"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285371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BBA07B-5F57-433B-9A37-104EF66C1F6B}"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1607938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BBA07B-5F57-433B-9A37-104EF66C1F6B}"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224832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BBA07B-5F57-433B-9A37-104EF66C1F6B}"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395574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BBA07B-5F57-433B-9A37-104EF66C1F6B}" type="datetimeFigureOut">
              <a:rPr lang="en-US" smtClean="0"/>
              <a:t>5/10/2021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186376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BBA07B-5F57-433B-9A37-104EF66C1F6B}" type="datetimeFigureOut">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213832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BBA07B-5F57-433B-9A37-104EF66C1F6B}" type="datetimeFigureOut">
              <a:rPr lang="en-US" smtClean="0"/>
              <a:t>5/10/2021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1412530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BBA07B-5F57-433B-9A37-104EF66C1F6B}"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2748849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BBA07B-5F57-433B-9A37-104EF66C1F6B}"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AE59CC-3484-45A1-929C-D32E6B68FC29}" type="slidenum">
              <a:rPr lang="en-US" smtClean="0"/>
              <a:t>‹#›</a:t>
            </a:fld>
            <a:endParaRPr lang="en-US"/>
          </a:p>
        </p:txBody>
      </p:sp>
    </p:spTree>
    <p:extLst>
      <p:ext uri="{BB962C8B-B14F-4D97-AF65-F5344CB8AC3E}">
        <p14:creationId xmlns:p14="http://schemas.microsoft.com/office/powerpoint/2010/main" val="3033467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BBA07B-5F57-433B-9A37-104EF66C1F6B}" type="datetimeFigureOut">
              <a:rPr lang="en-US" smtClean="0"/>
              <a:t>5/10/2021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AE59CC-3484-45A1-929C-D32E6B68FC29}" type="slidenum">
              <a:rPr lang="en-US" smtClean="0"/>
              <a:t>‹#›</a:t>
            </a:fld>
            <a:endParaRPr lang="en-US"/>
          </a:p>
        </p:txBody>
      </p:sp>
    </p:spTree>
    <p:extLst>
      <p:ext uri="{BB962C8B-B14F-4D97-AF65-F5344CB8AC3E}">
        <p14:creationId xmlns:p14="http://schemas.microsoft.com/office/powerpoint/2010/main" val="2183877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aucet.ropsten.be/"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Contract Full Example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42804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rgbClr val="0070C0"/>
                </a:solidFill>
              </a:rPr>
              <a:t>Because a contract account does not have a private key, it cannot </a:t>
            </a:r>
            <a:r>
              <a:rPr lang="en-US" i="1" dirty="0">
                <a:solidFill>
                  <a:srgbClr val="0070C0"/>
                </a:solidFill>
              </a:rPr>
              <a:t>initiate </a:t>
            </a:r>
            <a:r>
              <a:rPr lang="en-US" dirty="0">
                <a:solidFill>
                  <a:srgbClr val="0070C0"/>
                </a:solidFill>
              </a:rPr>
              <a:t>a transaction.</a:t>
            </a:r>
          </a:p>
          <a:p>
            <a:endParaRPr lang="en-US" dirty="0"/>
          </a:p>
          <a:p>
            <a:r>
              <a:rPr lang="en-US" dirty="0">
                <a:solidFill>
                  <a:srgbClr val="FF0000"/>
                </a:solidFill>
              </a:rPr>
              <a:t>Only EOAs can initiate transactions, but contracts can </a:t>
            </a:r>
            <a:r>
              <a:rPr lang="en-US" i="1" dirty="0">
                <a:solidFill>
                  <a:srgbClr val="FF0000"/>
                </a:solidFill>
              </a:rPr>
              <a:t>react </a:t>
            </a:r>
            <a:r>
              <a:rPr lang="en-US" dirty="0">
                <a:solidFill>
                  <a:srgbClr val="FF0000"/>
                </a:solidFill>
              </a:rPr>
              <a:t>to transactions by calling other contracts, building complex execution paths.</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3106738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365125"/>
            <a:ext cx="11850254" cy="1325563"/>
          </a:xfrm>
        </p:spPr>
        <p:txBody>
          <a:bodyPr>
            <a:normAutofit/>
          </a:bodyPr>
          <a:lstStyle/>
          <a:p>
            <a:r>
              <a:rPr lang="en-US" sz="3600" dirty="0">
                <a:solidFill>
                  <a:srgbClr val="FF0000"/>
                </a:solidFill>
              </a:rPr>
              <a:t>Example (</a:t>
            </a:r>
            <a:r>
              <a:rPr lang="en-US" sz="3600" dirty="0" err="1">
                <a:solidFill>
                  <a:srgbClr val="FF0000"/>
                </a:solidFill>
              </a:rPr>
              <a:t>Faucet.sol</a:t>
            </a:r>
            <a:r>
              <a:rPr lang="en-US" sz="3600" dirty="0">
                <a:solidFill>
                  <a:srgbClr val="FF0000"/>
                </a:solidFill>
              </a:rPr>
              <a:t>: A Solidity contract implementing a faucet)</a:t>
            </a:r>
          </a:p>
        </p:txBody>
      </p:sp>
      <p:sp>
        <p:nvSpPr>
          <p:cNvPr id="3" name="Content Placeholder 2"/>
          <p:cNvSpPr>
            <a:spLocks noGrp="1"/>
          </p:cNvSpPr>
          <p:nvPr>
            <p:ph idx="1"/>
          </p:nvPr>
        </p:nvSpPr>
        <p:spPr/>
        <p:txBody>
          <a:bodyPr/>
          <a:lstStyle/>
          <a:p>
            <a:r>
              <a:rPr lang="en-US" dirty="0"/>
              <a:t>We will write a contract that controls a </a:t>
            </a:r>
            <a:r>
              <a:rPr lang="en-US" i="1" dirty="0"/>
              <a:t>faucet</a:t>
            </a:r>
            <a:r>
              <a:rPr lang="en-US" dirty="0"/>
              <a:t>. </a:t>
            </a:r>
          </a:p>
          <a:p>
            <a:endParaRPr lang="en-US" dirty="0"/>
          </a:p>
          <a:p>
            <a:r>
              <a:rPr lang="en-US" dirty="0">
                <a:solidFill>
                  <a:srgbClr val="0070C0"/>
                </a:solidFill>
              </a:rPr>
              <a:t>A faucet is a relatively simple thing: it gives out ether to any address that asks, and can be refilled periodically. </a:t>
            </a:r>
          </a:p>
          <a:p>
            <a:endParaRPr lang="en-US" dirty="0"/>
          </a:p>
          <a:p>
            <a:r>
              <a:rPr lang="en-US" dirty="0"/>
              <a:t>We can implement a faucet as a wallet controlled by a human or a web server.</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140636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
        <p:nvSpPr>
          <p:cNvPr id="6" name="Content Placeholder 5"/>
          <p:cNvSpPr>
            <a:spLocks noGrp="1"/>
          </p:cNvSpPr>
          <p:nvPr>
            <p:ph idx="1"/>
          </p:nvPr>
        </p:nvSpPr>
        <p:spPr>
          <a:xfrm>
            <a:off x="838200" y="0"/>
            <a:ext cx="10515600" cy="6550223"/>
          </a:xfrm>
        </p:spPr>
        <p:txBody>
          <a:bodyPr>
            <a:noAutofit/>
          </a:bodyPr>
          <a:lstStyle/>
          <a:p>
            <a:pPr marL="0" indent="0">
              <a:buNone/>
            </a:pPr>
            <a:r>
              <a:rPr lang="en-US" sz="2000" dirty="0">
                <a:solidFill>
                  <a:srgbClr val="00B050"/>
                </a:solidFill>
              </a:rPr>
              <a:t>// SPDX-License-Identifier: CC-BY-SA-4.0</a:t>
            </a:r>
          </a:p>
          <a:p>
            <a:pPr marL="0" indent="0">
              <a:buNone/>
            </a:pPr>
            <a:r>
              <a:rPr lang="en-US" sz="2000" dirty="0">
                <a:solidFill>
                  <a:srgbClr val="00B050"/>
                </a:solidFill>
              </a:rPr>
              <a:t>// Version of Solidity compiler this program was written for </a:t>
            </a:r>
          </a:p>
          <a:p>
            <a:pPr marL="0" indent="0">
              <a:buNone/>
            </a:pPr>
            <a:r>
              <a:rPr lang="en-US" sz="2000" dirty="0">
                <a:solidFill>
                  <a:srgbClr val="FF0000"/>
                </a:solidFill>
              </a:rPr>
              <a:t>pragma solidity 0.6.4;</a:t>
            </a:r>
          </a:p>
          <a:p>
            <a:pPr marL="0" indent="0">
              <a:buNone/>
            </a:pPr>
            <a:r>
              <a:rPr lang="en-US" sz="2000" dirty="0">
                <a:solidFill>
                  <a:srgbClr val="00B050"/>
                </a:solidFill>
              </a:rPr>
              <a:t>// Our first contract is a faucet!</a:t>
            </a:r>
          </a:p>
          <a:p>
            <a:pPr marL="0" indent="0">
              <a:buNone/>
            </a:pPr>
            <a:r>
              <a:rPr lang="en-US" sz="2000" dirty="0">
                <a:solidFill>
                  <a:srgbClr val="FF0000"/>
                </a:solidFill>
              </a:rPr>
              <a:t>contract Faucet {</a:t>
            </a:r>
          </a:p>
          <a:p>
            <a:pPr marL="0" indent="0">
              <a:buNone/>
            </a:pPr>
            <a:r>
              <a:rPr lang="en-US" sz="2000" dirty="0"/>
              <a:t>    </a:t>
            </a:r>
            <a:r>
              <a:rPr lang="en-US" sz="2000" dirty="0">
                <a:solidFill>
                  <a:srgbClr val="00B050"/>
                </a:solidFill>
              </a:rPr>
              <a:t>// Accept any incoming amount</a:t>
            </a:r>
          </a:p>
          <a:p>
            <a:pPr marL="0" indent="0">
              <a:buNone/>
            </a:pPr>
            <a:r>
              <a:rPr lang="en-US" sz="2000" dirty="0"/>
              <a:t>    </a:t>
            </a:r>
            <a:r>
              <a:rPr lang="en-US" sz="2000" dirty="0">
                <a:solidFill>
                  <a:srgbClr val="FF0000"/>
                </a:solidFill>
              </a:rPr>
              <a:t>receive() external payable {}</a:t>
            </a:r>
          </a:p>
          <a:p>
            <a:pPr marL="0" indent="0">
              <a:buNone/>
            </a:pPr>
            <a:r>
              <a:rPr lang="en-US" sz="2000" dirty="0">
                <a:solidFill>
                  <a:srgbClr val="00B050"/>
                </a:solidFill>
              </a:rPr>
              <a:t>// Give out ether to anyone who asks</a:t>
            </a:r>
          </a:p>
          <a:p>
            <a:pPr marL="0" indent="0">
              <a:buNone/>
            </a:pPr>
            <a:r>
              <a:rPr lang="en-US" sz="2000" dirty="0"/>
              <a:t>    </a:t>
            </a:r>
            <a:r>
              <a:rPr lang="en-US" sz="2000" dirty="0">
                <a:solidFill>
                  <a:srgbClr val="FF0000"/>
                </a:solidFill>
              </a:rPr>
              <a:t>function withdraw(</a:t>
            </a:r>
            <a:r>
              <a:rPr lang="en-US" sz="2000" dirty="0" err="1">
                <a:solidFill>
                  <a:srgbClr val="FF0000"/>
                </a:solidFill>
              </a:rPr>
              <a:t>uint</a:t>
            </a:r>
            <a:r>
              <a:rPr lang="en-US" sz="2000" dirty="0">
                <a:solidFill>
                  <a:srgbClr val="FF0000"/>
                </a:solidFill>
              </a:rPr>
              <a:t> </a:t>
            </a:r>
            <a:r>
              <a:rPr lang="en-US" sz="2000" dirty="0" err="1">
                <a:solidFill>
                  <a:srgbClr val="FF0000"/>
                </a:solidFill>
              </a:rPr>
              <a:t>withdraw_amount</a:t>
            </a:r>
            <a:r>
              <a:rPr lang="en-US" sz="2000" dirty="0">
                <a:solidFill>
                  <a:srgbClr val="FF0000"/>
                </a:solidFill>
              </a:rPr>
              <a:t>) public {</a:t>
            </a:r>
          </a:p>
          <a:p>
            <a:pPr marL="0" indent="0">
              <a:buNone/>
            </a:pPr>
            <a:r>
              <a:rPr lang="en-US" sz="2000" dirty="0"/>
              <a:t>        </a:t>
            </a:r>
            <a:r>
              <a:rPr lang="en-US" sz="2000" dirty="0">
                <a:solidFill>
                  <a:srgbClr val="00B050"/>
                </a:solidFill>
              </a:rPr>
              <a:t>// Limit withdrawal amount</a:t>
            </a:r>
          </a:p>
          <a:p>
            <a:pPr marL="0" indent="0">
              <a:buNone/>
            </a:pPr>
            <a:r>
              <a:rPr lang="en-US" sz="2000" dirty="0"/>
              <a:t>        </a:t>
            </a:r>
            <a:r>
              <a:rPr lang="en-US" sz="2000" dirty="0">
                <a:solidFill>
                  <a:srgbClr val="FF0000"/>
                </a:solidFill>
              </a:rPr>
              <a:t>require(</a:t>
            </a:r>
            <a:r>
              <a:rPr lang="en-US" sz="2000" dirty="0" err="1">
                <a:solidFill>
                  <a:srgbClr val="FF0000"/>
                </a:solidFill>
              </a:rPr>
              <a:t>withdraw_amount</a:t>
            </a:r>
            <a:r>
              <a:rPr lang="en-US" sz="2000" dirty="0">
                <a:solidFill>
                  <a:srgbClr val="FF0000"/>
                </a:solidFill>
              </a:rPr>
              <a:t> &lt;= 100000000000000000);</a:t>
            </a:r>
          </a:p>
          <a:p>
            <a:pPr marL="0" indent="0">
              <a:buNone/>
            </a:pPr>
            <a:r>
              <a:rPr lang="en-US" sz="2000" dirty="0"/>
              <a:t>        </a:t>
            </a:r>
            <a:r>
              <a:rPr lang="en-US" sz="2000" dirty="0">
                <a:solidFill>
                  <a:srgbClr val="00B050"/>
                </a:solidFill>
              </a:rPr>
              <a:t>// Send the amount to the address that requested it</a:t>
            </a:r>
          </a:p>
          <a:p>
            <a:pPr marL="0" indent="0">
              <a:buNone/>
            </a:pPr>
            <a:r>
              <a:rPr lang="en-US" sz="2000" dirty="0">
                <a:solidFill>
                  <a:srgbClr val="FF0000"/>
                </a:solidFill>
              </a:rPr>
              <a:t>        </a:t>
            </a:r>
            <a:r>
              <a:rPr lang="en-US" sz="2000" dirty="0" err="1">
                <a:solidFill>
                  <a:srgbClr val="FF0000"/>
                </a:solidFill>
              </a:rPr>
              <a:t>msg.sender.transfer</a:t>
            </a:r>
            <a:r>
              <a:rPr lang="en-US" sz="2000" dirty="0">
                <a:solidFill>
                  <a:srgbClr val="FF0000"/>
                </a:solidFill>
              </a:rPr>
              <a:t>(</a:t>
            </a:r>
            <a:r>
              <a:rPr lang="en-US" sz="2000" dirty="0" err="1">
                <a:solidFill>
                  <a:srgbClr val="FF0000"/>
                </a:solidFill>
              </a:rPr>
              <a:t>withdraw_amount</a:t>
            </a:r>
            <a:r>
              <a:rPr lang="en-US" sz="2000" dirty="0">
                <a:solidFill>
                  <a:srgbClr val="FF0000"/>
                </a:solidFill>
              </a:rPr>
              <a:t>);</a:t>
            </a:r>
          </a:p>
          <a:p>
            <a:pPr marL="0" indent="0">
              <a:buNone/>
            </a:pPr>
            <a:r>
              <a:rPr lang="en-US" sz="2000" dirty="0">
                <a:solidFill>
                  <a:srgbClr val="FF0000"/>
                </a:solidFill>
              </a:rPr>
              <a:t>    }</a:t>
            </a:r>
          </a:p>
          <a:p>
            <a:pPr marL="0" indent="0">
              <a:buNone/>
            </a:pPr>
            <a:r>
              <a:rPr lang="en-US" sz="2000" dirty="0">
                <a:solidFill>
                  <a:srgbClr val="FF0000"/>
                </a:solidFill>
              </a:rPr>
              <a:t>}</a:t>
            </a:r>
          </a:p>
          <a:p>
            <a:endParaRPr lang="en-US" sz="2000" dirty="0"/>
          </a:p>
        </p:txBody>
      </p:sp>
    </p:spTree>
    <p:extLst>
      <p:ext uri="{BB962C8B-B14F-4D97-AF65-F5344CB8AC3E}">
        <p14:creationId xmlns:p14="http://schemas.microsoft.com/office/powerpoint/2010/main" val="83438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solidFill>
                  <a:srgbClr val="FF0000"/>
                </a:solidFill>
              </a:rPr>
              <a:t>contract Faucet {</a:t>
            </a:r>
          </a:p>
        </p:txBody>
      </p:sp>
      <p:sp>
        <p:nvSpPr>
          <p:cNvPr id="3" name="Content Placeholder 2"/>
          <p:cNvSpPr>
            <a:spLocks noGrp="1"/>
          </p:cNvSpPr>
          <p:nvPr>
            <p:ph idx="1"/>
          </p:nvPr>
        </p:nvSpPr>
        <p:spPr/>
        <p:txBody>
          <a:bodyPr/>
          <a:lstStyle/>
          <a:p>
            <a:r>
              <a:rPr lang="en-US" dirty="0">
                <a:solidFill>
                  <a:srgbClr val="0070C0"/>
                </a:solidFill>
              </a:rPr>
              <a:t>This line declares a contract object, similar to a class declaration in other object-oriented languages. </a:t>
            </a:r>
          </a:p>
          <a:p>
            <a:endParaRPr lang="en-US" dirty="0"/>
          </a:p>
          <a:p>
            <a:r>
              <a:rPr lang="en-US" dirty="0">
                <a:solidFill>
                  <a:srgbClr val="FF0000"/>
                </a:solidFill>
              </a:rPr>
              <a:t>The contract definition includes all the lines between the curly braces ( {} ), which define a </a:t>
            </a:r>
            <a:r>
              <a:rPr lang="en-US" i="1" dirty="0">
                <a:solidFill>
                  <a:srgbClr val="FF0000"/>
                </a:solidFill>
              </a:rPr>
              <a:t>scope</a:t>
            </a:r>
            <a:r>
              <a:rPr lang="en-US" dirty="0">
                <a:solidFill>
                  <a:srgbClr val="FF0000"/>
                </a:solidFill>
              </a:rPr>
              <a:t>, much like how curly braces are used in many other programming languages.</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951848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receive() external payable {}</a:t>
            </a:r>
          </a:p>
        </p:txBody>
      </p:sp>
      <p:sp>
        <p:nvSpPr>
          <p:cNvPr id="3" name="Content Placeholder 2"/>
          <p:cNvSpPr>
            <a:spLocks noGrp="1"/>
          </p:cNvSpPr>
          <p:nvPr>
            <p:ph idx="1"/>
          </p:nvPr>
        </p:nvSpPr>
        <p:spPr/>
        <p:txBody>
          <a:bodyPr/>
          <a:lstStyle/>
          <a:p>
            <a:r>
              <a:rPr lang="en-US" dirty="0">
                <a:solidFill>
                  <a:srgbClr val="0070C0"/>
                </a:solidFill>
              </a:rPr>
              <a:t>Accept any incoming amount of ether</a:t>
            </a:r>
          </a:p>
          <a:p>
            <a:r>
              <a:rPr lang="en-US" dirty="0">
                <a:solidFill>
                  <a:srgbClr val="FF0000"/>
                </a:solidFill>
              </a:rPr>
              <a:t>It is usually the one that receives ether. That’s why it is defined as a external and payable function, which means it can accept ether into the contract.</a:t>
            </a:r>
            <a:r>
              <a:rPr lang="en-US" dirty="0"/>
              <a:t> </a:t>
            </a:r>
            <a:r>
              <a:rPr lang="en-US" dirty="0">
                <a:solidFill>
                  <a:srgbClr val="FF0000"/>
                </a:solidFill>
              </a:rPr>
              <a:t>It doesn’t do anything, other than accept the ether, as indicated by the empty definition in the curly braces ( {} ). </a:t>
            </a:r>
          </a:p>
          <a:p>
            <a:endParaRPr lang="en-US" dirty="0"/>
          </a:p>
          <a:p>
            <a:r>
              <a:rPr lang="en-US" dirty="0">
                <a:solidFill>
                  <a:srgbClr val="0070C0"/>
                </a:solidFill>
              </a:rPr>
              <a:t>If we make a transaction that sends ether to the contract address, as if it were a wallet, this function will handle it.</a:t>
            </a:r>
          </a:p>
          <a:p>
            <a:endParaRPr lang="en-US" dirty="0"/>
          </a:p>
          <a:p>
            <a:endParaRPr lang="en-US" dirty="0"/>
          </a:p>
        </p:txBody>
      </p:sp>
    </p:spTree>
    <p:extLst>
      <p:ext uri="{BB962C8B-B14F-4D97-AF65-F5344CB8AC3E}">
        <p14:creationId xmlns:p14="http://schemas.microsoft.com/office/powerpoint/2010/main" val="217451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FF0000"/>
                </a:solidFill>
              </a:rPr>
              <a:t>The first function of the Faucet contract:</a:t>
            </a:r>
            <a:br>
              <a:rPr lang="en-US" sz="3600" dirty="0">
                <a:solidFill>
                  <a:srgbClr val="FF0000"/>
                </a:solidFill>
              </a:rPr>
            </a:br>
            <a:r>
              <a:rPr lang="en-US" sz="3600" dirty="0">
                <a:solidFill>
                  <a:srgbClr val="FF0000"/>
                </a:solidFill>
              </a:rPr>
              <a:t> function withdraw(</a:t>
            </a:r>
            <a:r>
              <a:rPr lang="en-US" sz="3600" dirty="0" err="1">
                <a:solidFill>
                  <a:srgbClr val="FF0000"/>
                </a:solidFill>
              </a:rPr>
              <a:t>uint</a:t>
            </a:r>
            <a:r>
              <a:rPr lang="en-US" sz="3600" dirty="0">
                <a:solidFill>
                  <a:srgbClr val="FF0000"/>
                </a:solidFill>
              </a:rPr>
              <a:t> </a:t>
            </a:r>
            <a:r>
              <a:rPr lang="en-US" sz="3600" dirty="0" err="1">
                <a:solidFill>
                  <a:srgbClr val="FF0000"/>
                </a:solidFill>
              </a:rPr>
              <a:t>withdraw_amount</a:t>
            </a:r>
            <a:r>
              <a:rPr lang="en-US" sz="3600" dirty="0">
                <a:solidFill>
                  <a:srgbClr val="FF0000"/>
                </a:solidFill>
              </a:rPr>
              <a:t>) public {</a:t>
            </a:r>
          </a:p>
        </p:txBody>
      </p:sp>
      <p:sp>
        <p:nvSpPr>
          <p:cNvPr id="3" name="Content Placeholder 2"/>
          <p:cNvSpPr>
            <a:spLocks noGrp="1"/>
          </p:cNvSpPr>
          <p:nvPr>
            <p:ph idx="1"/>
          </p:nvPr>
        </p:nvSpPr>
        <p:spPr/>
        <p:txBody>
          <a:bodyPr>
            <a:normAutofit fontScale="85000" lnSpcReduction="20000"/>
          </a:bodyPr>
          <a:lstStyle/>
          <a:p>
            <a:r>
              <a:rPr lang="en-US" dirty="0">
                <a:solidFill>
                  <a:srgbClr val="0070C0"/>
                </a:solidFill>
              </a:rPr>
              <a:t>The function is named withdraw, and it takes one unsigned integer (</a:t>
            </a:r>
            <a:r>
              <a:rPr lang="en-US" dirty="0" err="1">
                <a:solidFill>
                  <a:srgbClr val="0070C0"/>
                </a:solidFill>
              </a:rPr>
              <a:t>uint</a:t>
            </a:r>
            <a:r>
              <a:rPr lang="en-US" dirty="0">
                <a:solidFill>
                  <a:srgbClr val="0070C0"/>
                </a:solidFill>
              </a:rPr>
              <a:t>) argument named </a:t>
            </a:r>
            <a:r>
              <a:rPr lang="en-US" dirty="0" err="1">
                <a:solidFill>
                  <a:srgbClr val="0070C0"/>
                </a:solidFill>
              </a:rPr>
              <a:t>withdraw_amount</a:t>
            </a:r>
            <a:r>
              <a:rPr lang="en-US" dirty="0">
                <a:solidFill>
                  <a:srgbClr val="0070C0"/>
                </a:solidFill>
              </a:rPr>
              <a:t>. </a:t>
            </a:r>
          </a:p>
          <a:p>
            <a:r>
              <a:rPr lang="en-US" dirty="0">
                <a:solidFill>
                  <a:srgbClr val="FF0000"/>
                </a:solidFill>
              </a:rPr>
              <a:t>It is declared as a public function, meaning it can be called by other contracts.</a:t>
            </a:r>
          </a:p>
          <a:p>
            <a:r>
              <a:rPr lang="en-US" dirty="0">
                <a:solidFill>
                  <a:srgbClr val="0070C0"/>
                </a:solidFill>
              </a:rPr>
              <a:t>The function definition follows, between curly braces. The first part of the withdraw function sets a limit on withdrawals:</a:t>
            </a:r>
          </a:p>
          <a:p>
            <a:pPr marL="0" indent="0">
              <a:buNone/>
            </a:pPr>
            <a:r>
              <a:rPr lang="en-US" dirty="0">
                <a:solidFill>
                  <a:srgbClr val="FF0000"/>
                </a:solidFill>
              </a:rPr>
              <a:t>	require(</a:t>
            </a:r>
            <a:r>
              <a:rPr lang="en-US" dirty="0" err="1">
                <a:solidFill>
                  <a:srgbClr val="FF0000"/>
                </a:solidFill>
              </a:rPr>
              <a:t>withdraw_amount</a:t>
            </a:r>
            <a:r>
              <a:rPr lang="en-US" dirty="0">
                <a:solidFill>
                  <a:srgbClr val="FF0000"/>
                </a:solidFill>
              </a:rPr>
              <a:t> &lt;= 100000000000000000);</a:t>
            </a:r>
          </a:p>
          <a:p>
            <a:r>
              <a:rPr lang="en-US" dirty="0">
                <a:solidFill>
                  <a:srgbClr val="0070C0"/>
                </a:solidFill>
              </a:rPr>
              <a:t>It uses the built-in Solidity function </a:t>
            </a:r>
            <a:r>
              <a:rPr lang="en-US" b="1" i="1" u="sng" dirty="0">
                <a:solidFill>
                  <a:srgbClr val="0070C0"/>
                </a:solidFill>
              </a:rPr>
              <a:t>require</a:t>
            </a:r>
            <a:r>
              <a:rPr lang="en-US" dirty="0">
                <a:solidFill>
                  <a:srgbClr val="0070C0"/>
                </a:solidFill>
              </a:rPr>
              <a:t> to test a precondition, that the </a:t>
            </a:r>
            <a:r>
              <a:rPr lang="en-US" dirty="0" err="1">
                <a:solidFill>
                  <a:srgbClr val="0070C0"/>
                </a:solidFill>
              </a:rPr>
              <a:t>withdraw_amount</a:t>
            </a:r>
            <a:r>
              <a:rPr lang="en-US" dirty="0">
                <a:solidFill>
                  <a:srgbClr val="0070C0"/>
                </a:solidFill>
              </a:rPr>
              <a:t> is less than or equal to 100,000,000,000,000,000 </a:t>
            </a:r>
            <a:r>
              <a:rPr lang="en-US" dirty="0" err="1">
                <a:solidFill>
                  <a:srgbClr val="0070C0"/>
                </a:solidFill>
              </a:rPr>
              <a:t>wei</a:t>
            </a:r>
            <a:r>
              <a:rPr lang="en-US" dirty="0">
                <a:solidFill>
                  <a:srgbClr val="0070C0"/>
                </a:solidFill>
              </a:rPr>
              <a:t>, which is the base unit of ether and equivalent to 0.1 ether. </a:t>
            </a:r>
          </a:p>
          <a:p>
            <a:r>
              <a:rPr lang="en-US" dirty="0">
                <a:solidFill>
                  <a:srgbClr val="FF0000"/>
                </a:solidFill>
              </a:rPr>
              <a:t>If the withdraw function is called with a </a:t>
            </a:r>
            <a:r>
              <a:rPr lang="en-US" dirty="0" err="1">
                <a:solidFill>
                  <a:srgbClr val="FF0000"/>
                </a:solidFill>
              </a:rPr>
              <a:t>withdraw_amount</a:t>
            </a:r>
            <a:r>
              <a:rPr lang="en-US" dirty="0">
                <a:solidFill>
                  <a:srgbClr val="FF0000"/>
                </a:solidFill>
              </a:rPr>
              <a:t> greater than that amount, the require function here will cause contract execution to stop and fail with an </a:t>
            </a:r>
            <a:r>
              <a:rPr lang="en-US" i="1" dirty="0">
                <a:solidFill>
                  <a:srgbClr val="FF0000"/>
                </a:solidFill>
              </a:rPr>
              <a:t>exception</a:t>
            </a:r>
            <a:r>
              <a:rPr lang="en-US" dirty="0"/>
              <a:t>. </a:t>
            </a:r>
          </a:p>
          <a:p>
            <a:r>
              <a:rPr lang="en-US" dirty="0">
                <a:solidFill>
                  <a:srgbClr val="0070C0"/>
                </a:solidFill>
              </a:rPr>
              <a:t>Note that statements need to be terminated with a semicolon in Solidity.</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2764890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0000"/>
                </a:solidFill>
              </a:rPr>
              <a:t>msg.sender.transfer</a:t>
            </a:r>
            <a:r>
              <a:rPr lang="en-US" dirty="0">
                <a:solidFill>
                  <a:srgbClr val="FF0000"/>
                </a:solidFill>
              </a:rPr>
              <a:t>(</a:t>
            </a:r>
            <a:r>
              <a:rPr lang="en-US" dirty="0" err="1">
                <a:solidFill>
                  <a:srgbClr val="FF0000"/>
                </a:solidFill>
              </a:rPr>
              <a:t>withdraw_amount</a:t>
            </a:r>
            <a:r>
              <a:rPr lang="en-US" dirty="0">
                <a:solidFill>
                  <a:srgbClr val="FF0000"/>
                </a:solidFill>
              </a:rPr>
              <a:t>);</a:t>
            </a:r>
          </a:p>
        </p:txBody>
      </p:sp>
      <p:sp>
        <p:nvSpPr>
          <p:cNvPr id="3" name="Content Placeholder 2"/>
          <p:cNvSpPr>
            <a:spLocks noGrp="1"/>
          </p:cNvSpPr>
          <p:nvPr>
            <p:ph idx="1"/>
          </p:nvPr>
        </p:nvSpPr>
        <p:spPr/>
        <p:txBody>
          <a:bodyPr>
            <a:normAutofit fontScale="92500"/>
          </a:bodyPr>
          <a:lstStyle/>
          <a:p>
            <a:r>
              <a:rPr lang="en-US" dirty="0">
                <a:solidFill>
                  <a:srgbClr val="0070C0"/>
                </a:solidFill>
              </a:rPr>
              <a:t>The </a:t>
            </a:r>
            <a:r>
              <a:rPr lang="en-US" b="1" i="1" u="sng" dirty="0" err="1">
                <a:solidFill>
                  <a:srgbClr val="0070C0"/>
                </a:solidFill>
              </a:rPr>
              <a:t>msg</a:t>
            </a:r>
            <a:r>
              <a:rPr lang="en-US" dirty="0">
                <a:solidFill>
                  <a:srgbClr val="0070C0"/>
                </a:solidFill>
              </a:rPr>
              <a:t> object is one of the inputs that all contracts can access. It represents the transaction that triggered the execution of this contract.</a:t>
            </a:r>
          </a:p>
          <a:p>
            <a:r>
              <a:rPr lang="en-US" dirty="0">
                <a:solidFill>
                  <a:srgbClr val="FF0000"/>
                </a:solidFill>
              </a:rPr>
              <a:t>The attribute </a:t>
            </a:r>
            <a:r>
              <a:rPr lang="en-US" b="1" i="1" u="sng" dirty="0">
                <a:solidFill>
                  <a:srgbClr val="FF0000"/>
                </a:solidFill>
              </a:rPr>
              <a:t>sender</a:t>
            </a:r>
            <a:r>
              <a:rPr lang="en-US" dirty="0">
                <a:solidFill>
                  <a:srgbClr val="FF0000"/>
                </a:solidFill>
              </a:rPr>
              <a:t> is the sender address of the transaction. </a:t>
            </a:r>
          </a:p>
          <a:p>
            <a:r>
              <a:rPr lang="en-US" dirty="0">
                <a:solidFill>
                  <a:srgbClr val="0070C0"/>
                </a:solidFill>
              </a:rPr>
              <a:t>The function </a:t>
            </a:r>
            <a:r>
              <a:rPr lang="en-US" b="1" i="1" u="sng" dirty="0">
                <a:solidFill>
                  <a:srgbClr val="0070C0"/>
                </a:solidFill>
              </a:rPr>
              <a:t>transfer</a:t>
            </a:r>
            <a:r>
              <a:rPr lang="en-US" dirty="0">
                <a:solidFill>
                  <a:srgbClr val="0070C0"/>
                </a:solidFill>
              </a:rPr>
              <a:t> is a built-in function that transfers ether from the current contract to the address of the sender. </a:t>
            </a:r>
          </a:p>
          <a:p>
            <a:r>
              <a:rPr lang="en-US" dirty="0">
                <a:solidFill>
                  <a:srgbClr val="FF0000"/>
                </a:solidFill>
              </a:rPr>
              <a:t>Reading it backward, this means transfer to the sender of the </a:t>
            </a:r>
            <a:r>
              <a:rPr lang="en-US" dirty="0" err="1">
                <a:solidFill>
                  <a:srgbClr val="FF0000"/>
                </a:solidFill>
              </a:rPr>
              <a:t>msg</a:t>
            </a:r>
            <a:r>
              <a:rPr lang="en-US" dirty="0">
                <a:solidFill>
                  <a:srgbClr val="FF0000"/>
                </a:solidFill>
              </a:rPr>
              <a:t> that triggered this contract execution. </a:t>
            </a:r>
          </a:p>
          <a:p>
            <a:r>
              <a:rPr lang="en-US" dirty="0">
                <a:solidFill>
                  <a:srgbClr val="0070C0"/>
                </a:solidFill>
              </a:rPr>
              <a:t>The transfer function takes an amount as its only argument. We pass the </a:t>
            </a:r>
            <a:r>
              <a:rPr lang="en-US" dirty="0" err="1">
                <a:solidFill>
                  <a:srgbClr val="0070C0"/>
                </a:solidFill>
              </a:rPr>
              <a:t>withdraw_amount</a:t>
            </a:r>
            <a:r>
              <a:rPr lang="en-US" dirty="0">
                <a:solidFill>
                  <a:srgbClr val="0070C0"/>
                </a:solidFill>
              </a:rPr>
              <a:t> value that was the parameter to the withdraw function declared a few lines earlier.</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595251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3166"/>
          </a:xfrm>
        </p:spPr>
        <p:txBody>
          <a:bodyPr>
            <a:normAutofit fontScale="90000"/>
          </a:bodyPr>
          <a:lstStyle/>
          <a:p>
            <a:r>
              <a:rPr lang="en-US" sz="4000" dirty="0">
                <a:solidFill>
                  <a:srgbClr val="FF0000"/>
                </a:solidFill>
              </a:rPr>
              <a:t>Compiling the Faucet Contract</a:t>
            </a:r>
          </a:p>
        </p:txBody>
      </p:sp>
      <p:sp>
        <p:nvSpPr>
          <p:cNvPr id="3" name="Content Placeholder 2"/>
          <p:cNvSpPr>
            <a:spLocks noGrp="1"/>
          </p:cNvSpPr>
          <p:nvPr>
            <p:ph idx="1"/>
          </p:nvPr>
        </p:nvSpPr>
        <p:spPr>
          <a:xfrm>
            <a:off x="838200" y="1062182"/>
            <a:ext cx="10515600" cy="5114781"/>
          </a:xfrm>
        </p:spPr>
        <p:txBody>
          <a:bodyPr/>
          <a:lstStyle/>
          <a:p>
            <a:r>
              <a:rPr lang="en-US" dirty="0"/>
              <a:t>Now that we have our first example contract, we need to use a Solidity compiler to convert the Solidity code into EVM bytecode so it can be executed by the EVM on the blockchain itself.</a:t>
            </a:r>
          </a:p>
          <a:p>
            <a:r>
              <a:rPr lang="en-US" dirty="0"/>
              <a:t>This how the bytecode looks like:</a:t>
            </a:r>
          </a:p>
          <a:p>
            <a:endParaRPr lang="en-US" dirty="0"/>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pic>
        <p:nvPicPr>
          <p:cNvPr id="5" name="Picture 4"/>
          <p:cNvPicPr>
            <a:picLocks noChangeAspect="1"/>
          </p:cNvPicPr>
          <p:nvPr/>
        </p:nvPicPr>
        <p:blipFill>
          <a:blip r:embed="rId2"/>
          <a:stretch>
            <a:fillRect/>
          </a:stretch>
        </p:blipFill>
        <p:spPr>
          <a:xfrm>
            <a:off x="1870427" y="2848123"/>
            <a:ext cx="7601401" cy="3027500"/>
          </a:xfrm>
          <a:prstGeom prst="rect">
            <a:avLst/>
          </a:prstGeom>
        </p:spPr>
      </p:pic>
    </p:spTree>
    <p:extLst>
      <p:ext uri="{BB962C8B-B14F-4D97-AF65-F5344CB8AC3E}">
        <p14:creationId xmlns:p14="http://schemas.microsoft.com/office/powerpoint/2010/main" val="140381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Creating the Contract on the Blockchain</a:t>
            </a:r>
          </a:p>
        </p:txBody>
      </p:sp>
      <p:sp>
        <p:nvSpPr>
          <p:cNvPr id="3" name="Content Placeholder 2"/>
          <p:cNvSpPr>
            <a:spLocks noGrp="1"/>
          </p:cNvSpPr>
          <p:nvPr>
            <p:ph idx="1"/>
          </p:nvPr>
        </p:nvSpPr>
        <p:spPr/>
        <p:txBody>
          <a:bodyPr>
            <a:normAutofit lnSpcReduction="10000"/>
          </a:bodyPr>
          <a:lstStyle/>
          <a:p>
            <a:r>
              <a:rPr lang="en-US" dirty="0">
                <a:solidFill>
                  <a:srgbClr val="0070C0"/>
                </a:solidFill>
              </a:rPr>
              <a:t>We’ve compiled the contract into bytecode. Now, we need to "register" the contract on the Ethereum blockchain. </a:t>
            </a:r>
          </a:p>
          <a:p>
            <a:r>
              <a:rPr lang="en-US" dirty="0">
                <a:solidFill>
                  <a:srgbClr val="FF0000"/>
                </a:solidFill>
              </a:rPr>
              <a:t>We will be using the </a:t>
            </a:r>
            <a:r>
              <a:rPr lang="en-US" dirty="0" err="1">
                <a:solidFill>
                  <a:srgbClr val="FF0000"/>
                </a:solidFill>
              </a:rPr>
              <a:t>Ropsten</a:t>
            </a:r>
            <a:r>
              <a:rPr lang="en-US" dirty="0">
                <a:solidFill>
                  <a:srgbClr val="FF0000"/>
                </a:solidFill>
              </a:rPr>
              <a:t> </a:t>
            </a:r>
            <a:r>
              <a:rPr lang="en-US" dirty="0" err="1">
                <a:solidFill>
                  <a:srgbClr val="FF0000"/>
                </a:solidFill>
              </a:rPr>
              <a:t>testnet</a:t>
            </a:r>
            <a:r>
              <a:rPr lang="en-US" dirty="0">
                <a:solidFill>
                  <a:srgbClr val="FF0000"/>
                </a:solidFill>
              </a:rPr>
              <a:t> to test our contract.</a:t>
            </a:r>
          </a:p>
          <a:p>
            <a:r>
              <a:rPr lang="en-US" u="sng" dirty="0">
                <a:solidFill>
                  <a:srgbClr val="0070C0"/>
                </a:solidFill>
              </a:rPr>
              <a:t>Registering a contract on the blockchain involves creating a special transaction whose destination</a:t>
            </a:r>
            <a:r>
              <a:rPr lang="en-US" dirty="0">
                <a:solidFill>
                  <a:srgbClr val="0070C0"/>
                </a:solidFill>
              </a:rPr>
              <a:t> is the address 0x0000000000000000000000000000000000000000, also known as </a:t>
            </a:r>
            <a:r>
              <a:rPr lang="en-US" u="sng" dirty="0">
                <a:solidFill>
                  <a:srgbClr val="0070C0"/>
                </a:solidFill>
              </a:rPr>
              <a:t>the </a:t>
            </a:r>
            <a:r>
              <a:rPr lang="en-US" i="1" u="sng" dirty="0">
                <a:solidFill>
                  <a:srgbClr val="0070C0"/>
                </a:solidFill>
              </a:rPr>
              <a:t>zero address</a:t>
            </a:r>
            <a:r>
              <a:rPr lang="en-US" dirty="0">
                <a:solidFill>
                  <a:srgbClr val="0070C0"/>
                </a:solidFill>
              </a:rPr>
              <a:t>. </a:t>
            </a:r>
          </a:p>
          <a:p>
            <a:r>
              <a:rPr lang="en-US" dirty="0">
                <a:solidFill>
                  <a:srgbClr val="FF0000"/>
                </a:solidFill>
              </a:rPr>
              <a:t>The zero address is a special address that </a:t>
            </a:r>
            <a:r>
              <a:rPr lang="en-US" u="sng" dirty="0">
                <a:solidFill>
                  <a:srgbClr val="FF0000"/>
                </a:solidFill>
              </a:rPr>
              <a:t>tells the Ethereum blockchain that you want to register a contract</a:t>
            </a:r>
            <a:r>
              <a:rPr lang="en-US" dirty="0">
                <a:solidFill>
                  <a:srgbClr val="FF0000"/>
                </a:solidFill>
              </a:rPr>
              <a:t>. Fortunately, the Remix IDE will handle all of that for us and send the transaction to </a:t>
            </a:r>
            <a:r>
              <a:rPr lang="en-US" dirty="0" err="1">
                <a:solidFill>
                  <a:srgbClr val="FF0000"/>
                </a:solidFill>
              </a:rPr>
              <a:t>MetaMask</a:t>
            </a:r>
            <a:r>
              <a:rPr lang="en-US" dirty="0">
                <a:solidFill>
                  <a:srgbClr val="FF0000"/>
                </a:solidFill>
              </a:rPr>
              <a:t>.</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149066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rgbClr val="FF0000"/>
                </a:solidFill>
              </a:rPr>
              <a:t>First, switch to the </a:t>
            </a:r>
            <a:r>
              <a:rPr lang="en-US" u="sng" dirty="0">
                <a:solidFill>
                  <a:srgbClr val="FF0000"/>
                </a:solidFill>
              </a:rPr>
              <a:t>Run tab and select Injected Web3 </a:t>
            </a:r>
            <a:r>
              <a:rPr lang="en-US" dirty="0">
                <a:solidFill>
                  <a:srgbClr val="FF0000"/>
                </a:solidFill>
              </a:rPr>
              <a:t>in the Environment drop-down selection box.</a:t>
            </a:r>
          </a:p>
          <a:p>
            <a:r>
              <a:rPr lang="en-US" u="sng" dirty="0">
                <a:solidFill>
                  <a:srgbClr val="0070C0"/>
                </a:solidFill>
              </a:rPr>
              <a:t>This connects the Remix IDE to the </a:t>
            </a:r>
            <a:r>
              <a:rPr lang="en-US" u="sng" dirty="0" err="1">
                <a:solidFill>
                  <a:srgbClr val="0070C0"/>
                </a:solidFill>
              </a:rPr>
              <a:t>MetaMask</a:t>
            </a:r>
            <a:r>
              <a:rPr lang="en-US" u="sng" dirty="0">
                <a:solidFill>
                  <a:srgbClr val="0070C0"/>
                </a:solidFill>
              </a:rPr>
              <a:t> wallet, and through </a:t>
            </a:r>
            <a:r>
              <a:rPr lang="en-US" u="sng" dirty="0" err="1">
                <a:solidFill>
                  <a:srgbClr val="0070C0"/>
                </a:solidFill>
              </a:rPr>
              <a:t>MetaMask</a:t>
            </a:r>
            <a:r>
              <a:rPr lang="en-US" u="sng" dirty="0">
                <a:solidFill>
                  <a:srgbClr val="0070C0"/>
                </a:solidFill>
              </a:rPr>
              <a:t> to the </a:t>
            </a:r>
            <a:r>
              <a:rPr lang="en-US" u="sng" dirty="0" err="1">
                <a:solidFill>
                  <a:srgbClr val="0070C0"/>
                </a:solidFill>
              </a:rPr>
              <a:t>Ropsten</a:t>
            </a:r>
            <a:r>
              <a:rPr lang="en-US" u="sng" dirty="0">
                <a:solidFill>
                  <a:srgbClr val="0070C0"/>
                </a:solidFill>
              </a:rPr>
              <a:t> test network. </a:t>
            </a:r>
          </a:p>
          <a:p>
            <a:r>
              <a:rPr lang="en-US" dirty="0">
                <a:solidFill>
                  <a:srgbClr val="FF0000"/>
                </a:solidFill>
              </a:rPr>
              <a:t>Once you do that, you can see </a:t>
            </a:r>
            <a:r>
              <a:rPr lang="en-US" dirty="0" err="1">
                <a:solidFill>
                  <a:srgbClr val="FF0000"/>
                </a:solidFill>
              </a:rPr>
              <a:t>Ropsten</a:t>
            </a:r>
            <a:r>
              <a:rPr lang="en-US" dirty="0">
                <a:solidFill>
                  <a:srgbClr val="FF0000"/>
                </a:solidFill>
              </a:rPr>
              <a:t> under Environment. </a:t>
            </a:r>
          </a:p>
          <a:p>
            <a:r>
              <a:rPr lang="en-US" dirty="0">
                <a:solidFill>
                  <a:srgbClr val="0070C0"/>
                </a:solidFill>
              </a:rPr>
              <a:t>Also, in the Account selection box it shows the address of your wallet.</a:t>
            </a:r>
          </a:p>
          <a:p>
            <a:r>
              <a:rPr lang="en-US" dirty="0">
                <a:solidFill>
                  <a:srgbClr val="FF0000"/>
                </a:solidFill>
              </a:rPr>
              <a:t>Right below the Run settings you just confirmed is the Faucet contract, ready to be created. </a:t>
            </a:r>
            <a:r>
              <a:rPr lang="en-US" u="sng" dirty="0">
                <a:solidFill>
                  <a:srgbClr val="FF0000"/>
                </a:solidFill>
              </a:rPr>
              <a:t>Click on the Deploy button</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365315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Getting Some Test Ether</a:t>
            </a:r>
          </a:p>
        </p:txBody>
      </p:sp>
      <p:sp>
        <p:nvSpPr>
          <p:cNvPr id="3" name="Content Placeholder 2"/>
          <p:cNvSpPr>
            <a:spLocks noGrp="1"/>
          </p:cNvSpPr>
          <p:nvPr>
            <p:ph sz="half" idx="1"/>
          </p:nvPr>
        </p:nvSpPr>
        <p:spPr/>
        <p:txBody>
          <a:bodyPr>
            <a:normAutofit fontScale="85000" lnSpcReduction="20000"/>
          </a:bodyPr>
          <a:lstStyle/>
          <a:p>
            <a:r>
              <a:rPr lang="en-US" dirty="0"/>
              <a:t>Your first task is to get your wallet funded. You won’t be doing that on the main network because real ether costs money and handling it requires a bit more experience. </a:t>
            </a:r>
          </a:p>
          <a:p>
            <a:r>
              <a:rPr lang="en-US" dirty="0"/>
              <a:t>For now, you’ll load your wallet with some </a:t>
            </a:r>
            <a:r>
              <a:rPr lang="en-US" dirty="0" err="1"/>
              <a:t>testnet</a:t>
            </a:r>
            <a:r>
              <a:rPr lang="en-US" dirty="0"/>
              <a:t> ether.</a:t>
            </a:r>
          </a:p>
          <a:p>
            <a:r>
              <a:rPr lang="en-US" dirty="0">
                <a:solidFill>
                  <a:srgbClr val="0070C0"/>
                </a:solidFill>
              </a:rPr>
              <a:t>Switch </a:t>
            </a:r>
            <a:r>
              <a:rPr lang="en-US" dirty="0" err="1">
                <a:solidFill>
                  <a:srgbClr val="0070C0"/>
                </a:solidFill>
              </a:rPr>
              <a:t>MetaMask</a:t>
            </a:r>
            <a:r>
              <a:rPr lang="en-US" dirty="0">
                <a:solidFill>
                  <a:srgbClr val="0070C0"/>
                </a:solidFill>
              </a:rPr>
              <a:t> to the </a:t>
            </a:r>
            <a:r>
              <a:rPr lang="en-US" i="1" dirty="0" err="1">
                <a:solidFill>
                  <a:srgbClr val="0070C0"/>
                </a:solidFill>
              </a:rPr>
              <a:t>Ropsten</a:t>
            </a:r>
            <a:r>
              <a:rPr lang="en-US" i="1" dirty="0">
                <a:solidFill>
                  <a:srgbClr val="0070C0"/>
                </a:solidFill>
              </a:rPr>
              <a:t> Test Network</a:t>
            </a:r>
            <a:r>
              <a:rPr lang="en-US" dirty="0">
                <a:solidFill>
                  <a:srgbClr val="0070C0"/>
                </a:solidFill>
              </a:rPr>
              <a:t>. Click Buy, then click </a:t>
            </a:r>
            <a:r>
              <a:rPr lang="en-US" dirty="0" err="1">
                <a:solidFill>
                  <a:srgbClr val="0070C0"/>
                </a:solidFill>
              </a:rPr>
              <a:t>Ropsten</a:t>
            </a:r>
            <a:r>
              <a:rPr lang="en-US" dirty="0">
                <a:solidFill>
                  <a:srgbClr val="0070C0"/>
                </a:solidFill>
              </a:rPr>
              <a:t> Test Faucet. </a:t>
            </a:r>
            <a:r>
              <a:rPr lang="en-US" dirty="0" err="1">
                <a:solidFill>
                  <a:srgbClr val="0070C0"/>
                </a:solidFill>
              </a:rPr>
              <a:t>MetaMask</a:t>
            </a:r>
            <a:r>
              <a:rPr lang="en-US" dirty="0">
                <a:solidFill>
                  <a:srgbClr val="0070C0"/>
                </a:solidFill>
              </a:rPr>
              <a:t> will open a new web page, as shown in the figure</a:t>
            </a:r>
            <a:r>
              <a:rPr lang="en-US" dirty="0"/>
              <a:t>. </a:t>
            </a:r>
          </a:p>
          <a:p>
            <a:r>
              <a:rPr lang="en-US" dirty="0"/>
              <a:t>OR:</a:t>
            </a:r>
          </a:p>
          <a:p>
            <a:r>
              <a:rPr lang="en-US" dirty="0"/>
              <a:t>use </a:t>
            </a:r>
            <a:r>
              <a:rPr lang="en-US" dirty="0">
                <a:solidFill>
                  <a:srgbClr val="FF0000"/>
                </a:solidFill>
                <a:hlinkClick r:id="rId2"/>
              </a:rPr>
              <a:t>https://faucet.ropsten.be/</a:t>
            </a:r>
            <a:r>
              <a:rPr lang="en-US" dirty="0"/>
              <a:t> to charge your wallet with 1 ether.</a:t>
            </a:r>
          </a:p>
        </p:txBody>
      </p:sp>
      <p:pic>
        <p:nvPicPr>
          <p:cNvPr id="6" name="Content Placeholder 5"/>
          <p:cNvPicPr>
            <a:picLocks noGrp="1" noChangeAspect="1"/>
          </p:cNvPicPr>
          <p:nvPr>
            <p:ph sz="half" idx="2"/>
          </p:nvPr>
        </p:nvPicPr>
        <p:blipFill>
          <a:blip r:embed="rId3"/>
          <a:stretch>
            <a:fillRect/>
          </a:stretch>
        </p:blipFill>
        <p:spPr>
          <a:xfrm>
            <a:off x="6754091" y="1574150"/>
            <a:ext cx="5181600" cy="4217049"/>
          </a:xfrm>
          <a:prstGeom prst="rect">
            <a:avLst/>
          </a:prstGeom>
        </p:spPr>
      </p:pic>
      <p:sp>
        <p:nvSpPr>
          <p:cNvPr id="5" name="Rectangle 4"/>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2638242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8330" y="327513"/>
            <a:ext cx="10764351" cy="6054947"/>
          </a:xfrm>
          <a:prstGeom prst="rect">
            <a:avLst/>
          </a:prstGeom>
        </p:spPr>
      </p:pic>
    </p:spTree>
    <p:extLst>
      <p:ext uri="{BB962C8B-B14F-4D97-AF65-F5344CB8AC3E}">
        <p14:creationId xmlns:p14="http://schemas.microsoft.com/office/powerpoint/2010/main" val="4070247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rgbClr val="FF0000"/>
                </a:solidFill>
              </a:rPr>
              <a:t>Remix will construct the special "creation" transaction and </a:t>
            </a:r>
            <a:r>
              <a:rPr lang="en-US" dirty="0" err="1">
                <a:solidFill>
                  <a:srgbClr val="FF0000"/>
                </a:solidFill>
              </a:rPr>
              <a:t>MetaMask</a:t>
            </a:r>
            <a:r>
              <a:rPr lang="en-US" dirty="0">
                <a:solidFill>
                  <a:srgbClr val="FF0000"/>
                </a:solidFill>
              </a:rPr>
              <a:t> will ask you to approve it.</a:t>
            </a:r>
          </a:p>
          <a:p>
            <a:endParaRPr lang="en-US" dirty="0"/>
          </a:p>
          <a:p>
            <a:r>
              <a:rPr lang="en-US" dirty="0">
                <a:solidFill>
                  <a:srgbClr val="0070C0"/>
                </a:solidFill>
              </a:rPr>
              <a:t>You’ll notice the contract creation transaction has no ether in it, but it has 258 bytes of data (the compiled contract) and will consume 10 </a:t>
            </a:r>
            <a:r>
              <a:rPr lang="en-US" dirty="0" err="1">
                <a:solidFill>
                  <a:srgbClr val="0070C0"/>
                </a:solidFill>
              </a:rPr>
              <a:t>gwei</a:t>
            </a:r>
            <a:r>
              <a:rPr lang="en-US" dirty="0">
                <a:solidFill>
                  <a:srgbClr val="0070C0"/>
                </a:solidFill>
              </a:rPr>
              <a:t> in gas. Click Submit to approve it.</a:t>
            </a:r>
          </a:p>
          <a:p>
            <a:endParaRPr lang="en-US" dirty="0"/>
          </a:p>
          <a:p>
            <a:endParaRPr lang="en-US" dirty="0"/>
          </a:p>
        </p:txBody>
      </p:sp>
      <p:sp>
        <p:nvSpPr>
          <p:cNvPr id="4" name="Rectangle 3"/>
          <p:cNvSpPr/>
          <p:nvPr/>
        </p:nvSpPr>
        <p:spPr>
          <a:xfrm>
            <a:off x="249382" y="6550223"/>
            <a:ext cx="11850254" cy="307777"/>
          </a:xfrm>
          <a:prstGeom prst="rect">
            <a:avLst/>
          </a:prstGeom>
        </p:spPr>
        <p:txBody>
          <a:bodyPr wrap="square">
            <a:spAutoFit/>
          </a:bodyPr>
          <a:lstStyle/>
          <a:p>
            <a:r>
              <a:rPr lang="en-US" sz="1400"/>
              <a:t>“Mastering Ethereum by Andreas M. Antonopoulos and Dr. Gavin Wood (O’Reilly). Copyright 2019 The Ethereum Book LLC and Gavin Wood, 978-1-491-97194-9."</a:t>
            </a:r>
            <a:endParaRPr lang="en-US" sz="1400" dirty="0"/>
          </a:p>
        </p:txBody>
      </p:sp>
    </p:spTree>
    <p:extLst>
      <p:ext uri="{BB962C8B-B14F-4D97-AF65-F5344CB8AC3E}">
        <p14:creationId xmlns:p14="http://schemas.microsoft.com/office/powerpoint/2010/main" val="1459996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0094" y="268305"/>
            <a:ext cx="11574815" cy="6510834"/>
          </a:xfrm>
          <a:prstGeom prst="rect">
            <a:avLst/>
          </a:prstGeom>
        </p:spPr>
      </p:pic>
    </p:spTree>
    <p:extLst>
      <p:ext uri="{BB962C8B-B14F-4D97-AF65-F5344CB8AC3E}">
        <p14:creationId xmlns:p14="http://schemas.microsoft.com/office/powerpoint/2010/main" val="1061304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965" y="167238"/>
            <a:ext cx="11894688" cy="6492180"/>
          </a:xfrm>
          <a:prstGeom prst="rect">
            <a:avLst/>
          </a:prstGeom>
        </p:spPr>
      </p:pic>
    </p:spTree>
    <p:extLst>
      <p:ext uri="{BB962C8B-B14F-4D97-AF65-F5344CB8AC3E}">
        <p14:creationId xmlns:p14="http://schemas.microsoft.com/office/powerpoint/2010/main" val="1505941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solidFill>
                  <a:srgbClr val="FF0000"/>
                </a:solidFill>
              </a:rPr>
              <a:t>It will take about 15 to 30 seconds for the contract to be mined on </a:t>
            </a:r>
            <a:r>
              <a:rPr lang="en-US" dirty="0" err="1">
                <a:solidFill>
                  <a:srgbClr val="FF0000"/>
                </a:solidFill>
              </a:rPr>
              <a:t>Ropsten</a:t>
            </a:r>
            <a:r>
              <a:rPr lang="en-US" dirty="0">
                <a:solidFill>
                  <a:srgbClr val="FF0000"/>
                </a:solidFill>
              </a:rPr>
              <a:t>. Remix won’t appear to be doing much.</a:t>
            </a:r>
          </a:p>
          <a:p>
            <a:endParaRPr lang="en-US" dirty="0">
              <a:solidFill>
                <a:srgbClr val="FF0000"/>
              </a:solidFill>
            </a:endParaRPr>
          </a:p>
          <a:p>
            <a:r>
              <a:rPr lang="en-US" dirty="0">
                <a:solidFill>
                  <a:srgbClr val="0070C0"/>
                </a:solidFill>
              </a:rPr>
              <a:t>Once the contract is created, it appears at the bottom of the Run tab.</a:t>
            </a:r>
          </a:p>
          <a:p>
            <a:r>
              <a:rPr lang="en-US" dirty="0">
                <a:solidFill>
                  <a:srgbClr val="FF0000"/>
                </a:solidFill>
              </a:rPr>
              <a:t>Notice that the Faucet contract now has an address of its own: Remix shows it as “Faucet at 0x72e…c7829” (your address will be different). </a:t>
            </a:r>
          </a:p>
          <a:p>
            <a:endParaRPr lang="en-US" dirty="0">
              <a:solidFill>
                <a:srgbClr val="FF0000"/>
              </a:solidFill>
            </a:endParaRPr>
          </a:p>
          <a:p>
            <a:r>
              <a:rPr lang="en-US" dirty="0">
                <a:solidFill>
                  <a:srgbClr val="0070C0"/>
                </a:solidFill>
              </a:rPr>
              <a:t>The small clipboard symbol to the right allows you to copy the contract address to your clipboard. We will use that in the next section.</a:t>
            </a:r>
          </a:p>
        </p:txBody>
      </p:sp>
      <p:sp>
        <p:nvSpPr>
          <p:cNvPr id="4" name="Rectangle 3"/>
          <p:cNvSpPr/>
          <p:nvPr/>
        </p:nvSpPr>
        <p:spPr>
          <a:xfrm>
            <a:off x="249382" y="6550223"/>
            <a:ext cx="11850254" cy="307777"/>
          </a:xfrm>
          <a:prstGeom prst="rect">
            <a:avLst/>
          </a:prstGeom>
        </p:spPr>
        <p:txBody>
          <a:bodyPr wrap="square">
            <a:spAutoFit/>
          </a:bodyPr>
          <a:lstStyle/>
          <a:p>
            <a:r>
              <a:rPr lang="en-US" sz="1400"/>
              <a:t>“Mastering Ethereum by Andreas M. Antonopoulos and Dr. Gavin Wood (O’Reilly). Copyright 2019 The Ethereum Book LLC and Gavin Wood, 978-1-491-97194-9."</a:t>
            </a:r>
            <a:endParaRPr lang="en-US" sz="1400" dirty="0"/>
          </a:p>
        </p:txBody>
      </p:sp>
    </p:spTree>
    <p:extLst>
      <p:ext uri="{BB962C8B-B14F-4D97-AF65-F5344CB8AC3E}">
        <p14:creationId xmlns:p14="http://schemas.microsoft.com/office/powerpoint/2010/main" val="395128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98735" y="433814"/>
            <a:ext cx="11742470" cy="5893092"/>
          </a:xfrm>
          <a:prstGeom prst="rect">
            <a:avLst/>
          </a:prstGeom>
        </p:spPr>
      </p:pic>
    </p:spTree>
    <p:extLst>
      <p:ext uri="{BB962C8B-B14F-4D97-AF65-F5344CB8AC3E}">
        <p14:creationId xmlns:p14="http://schemas.microsoft.com/office/powerpoint/2010/main" val="1194587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Interacting with the Contract</a:t>
            </a:r>
          </a:p>
        </p:txBody>
      </p:sp>
      <p:sp>
        <p:nvSpPr>
          <p:cNvPr id="3" name="Content Placeholder 2"/>
          <p:cNvSpPr>
            <a:spLocks noGrp="1"/>
          </p:cNvSpPr>
          <p:nvPr>
            <p:ph idx="1"/>
          </p:nvPr>
        </p:nvSpPr>
        <p:spPr/>
        <p:txBody>
          <a:bodyPr>
            <a:normAutofit fontScale="92500" lnSpcReduction="10000"/>
          </a:bodyPr>
          <a:lstStyle/>
          <a:p>
            <a:r>
              <a:rPr lang="en-US" dirty="0">
                <a:solidFill>
                  <a:srgbClr val="0070C0"/>
                </a:solidFill>
              </a:rPr>
              <a:t>Ethereum contracts are programs that control money, which run inside a virtual machine called the EVM. </a:t>
            </a:r>
          </a:p>
          <a:p>
            <a:r>
              <a:rPr lang="en-US" dirty="0">
                <a:solidFill>
                  <a:srgbClr val="FF0000"/>
                </a:solidFill>
              </a:rPr>
              <a:t>They are created by a special transaction that submits their bytecode to be recorded on the blockchain. Once they are created on the blockchain, they have an Ethereum address, just like wallets. </a:t>
            </a:r>
          </a:p>
          <a:p>
            <a:r>
              <a:rPr lang="en-US" dirty="0">
                <a:solidFill>
                  <a:srgbClr val="0070C0"/>
                </a:solidFill>
              </a:rPr>
              <a:t>Anytime someone sends a transaction to a contract address it causes the contract to run in the EVM, with the transaction as its input. </a:t>
            </a:r>
          </a:p>
          <a:p>
            <a:r>
              <a:rPr lang="en-US" dirty="0">
                <a:solidFill>
                  <a:srgbClr val="FF0000"/>
                </a:solidFill>
              </a:rPr>
              <a:t>Transactions sent to contract addresses may have ether or data or both. If they contain ether, it is “deposited” to the contract balance. If they contain data, the data can specify a named function in the contract and call it, passing arguments to the function.</a:t>
            </a:r>
          </a:p>
        </p:txBody>
      </p:sp>
      <p:sp>
        <p:nvSpPr>
          <p:cNvPr id="4" name="Rectangle 3"/>
          <p:cNvSpPr/>
          <p:nvPr/>
        </p:nvSpPr>
        <p:spPr>
          <a:xfrm>
            <a:off x="249382" y="6550223"/>
            <a:ext cx="11850254" cy="307777"/>
          </a:xfrm>
          <a:prstGeom prst="rect">
            <a:avLst/>
          </a:prstGeom>
        </p:spPr>
        <p:txBody>
          <a:bodyPr wrap="square">
            <a:spAutoFit/>
          </a:bodyPr>
          <a:lstStyle/>
          <a:p>
            <a:r>
              <a:rPr lang="en-US" sz="1400"/>
              <a:t>“Mastering Ethereum by Andreas M. Antonopoulos and Dr. Gavin Wood (O’Reilly). Copyright 2019 The Ethereum Book LLC and Gavin Wood, 978-1-491-97194-9."</a:t>
            </a:r>
            <a:endParaRPr lang="en-US" sz="1400" dirty="0"/>
          </a:p>
        </p:txBody>
      </p:sp>
    </p:spTree>
    <p:extLst>
      <p:ext uri="{BB962C8B-B14F-4D97-AF65-F5344CB8AC3E}">
        <p14:creationId xmlns:p14="http://schemas.microsoft.com/office/powerpoint/2010/main" val="173850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FF0000"/>
                </a:solidFill>
              </a:rPr>
              <a:t>Viewing the Contract Address in a Block Explorer</a:t>
            </a:r>
          </a:p>
        </p:txBody>
      </p:sp>
      <p:sp>
        <p:nvSpPr>
          <p:cNvPr id="3" name="Content Placeholder 2"/>
          <p:cNvSpPr>
            <a:spLocks noGrp="1"/>
          </p:cNvSpPr>
          <p:nvPr>
            <p:ph idx="1"/>
          </p:nvPr>
        </p:nvSpPr>
        <p:spPr/>
        <p:txBody>
          <a:bodyPr>
            <a:normAutofit fontScale="92500" lnSpcReduction="10000"/>
          </a:bodyPr>
          <a:lstStyle/>
          <a:p>
            <a:r>
              <a:rPr lang="en-US" dirty="0">
                <a:solidFill>
                  <a:srgbClr val="0070C0"/>
                </a:solidFill>
              </a:rPr>
              <a:t>We now have a contract recorded on the blockchain, and we can see it has an Ethereum address. </a:t>
            </a:r>
          </a:p>
          <a:p>
            <a:endParaRPr lang="en-US" dirty="0"/>
          </a:p>
          <a:p>
            <a:r>
              <a:rPr lang="en-US" dirty="0">
                <a:solidFill>
                  <a:srgbClr val="FF0000"/>
                </a:solidFill>
              </a:rPr>
              <a:t>We can check it out in the </a:t>
            </a:r>
            <a:r>
              <a:rPr lang="en-US" i="1" dirty="0">
                <a:solidFill>
                  <a:srgbClr val="FF0000"/>
                </a:solidFill>
              </a:rPr>
              <a:t>ropsten.etherscan.io </a:t>
            </a:r>
            <a:r>
              <a:rPr lang="en-US" dirty="0">
                <a:solidFill>
                  <a:srgbClr val="FF0000"/>
                </a:solidFill>
              </a:rPr>
              <a:t>block explorer and see what a contract looks like.</a:t>
            </a:r>
          </a:p>
          <a:p>
            <a:r>
              <a:rPr lang="en-US" dirty="0"/>
              <a:t> </a:t>
            </a:r>
          </a:p>
          <a:p>
            <a:r>
              <a:rPr lang="en-US" dirty="0">
                <a:solidFill>
                  <a:srgbClr val="0070C0"/>
                </a:solidFill>
              </a:rPr>
              <a:t>In the Remix IDE, copy the address of the contract by clicking the clipboard icon next to its name and  navigate your browser to </a:t>
            </a:r>
            <a:r>
              <a:rPr lang="en-US" i="1" dirty="0">
                <a:solidFill>
                  <a:srgbClr val="FF0000"/>
                </a:solidFill>
              </a:rPr>
              <a:t>ropsten.etherscan.io</a:t>
            </a:r>
            <a:r>
              <a:rPr lang="en-US" i="1" dirty="0">
                <a:solidFill>
                  <a:srgbClr val="0070C0"/>
                </a:solidFill>
              </a:rPr>
              <a:t> </a:t>
            </a:r>
            <a:r>
              <a:rPr lang="en-US" dirty="0">
                <a:solidFill>
                  <a:srgbClr val="0070C0"/>
                </a:solidFill>
              </a:rPr>
              <a:t>and paste the address into the search box. </a:t>
            </a:r>
          </a:p>
          <a:p>
            <a:endParaRPr lang="en-US" dirty="0"/>
          </a:p>
          <a:p>
            <a:r>
              <a:rPr lang="en-US" dirty="0">
                <a:solidFill>
                  <a:srgbClr val="FF0000"/>
                </a:solidFill>
              </a:rPr>
              <a:t>You should see the contract’s Ethereum address history.</a:t>
            </a:r>
          </a:p>
        </p:txBody>
      </p:sp>
      <p:sp>
        <p:nvSpPr>
          <p:cNvPr id="4" name="Rectangle 3"/>
          <p:cNvSpPr/>
          <p:nvPr/>
        </p:nvSpPr>
        <p:spPr>
          <a:xfrm>
            <a:off x="249382" y="6550223"/>
            <a:ext cx="11850254" cy="307777"/>
          </a:xfrm>
          <a:prstGeom prst="rect">
            <a:avLst/>
          </a:prstGeom>
        </p:spPr>
        <p:txBody>
          <a:bodyPr wrap="square">
            <a:spAutoFit/>
          </a:bodyPr>
          <a:lstStyle/>
          <a:p>
            <a:r>
              <a:rPr lang="en-US" sz="1400"/>
              <a:t>“Mastering Ethereum by Andreas M. Antonopoulos and Dr. Gavin Wood (O’Reilly). Copyright 2019 The Ethereum Book LLC and Gavin Wood, 978-1-491-97194-9."</a:t>
            </a:r>
            <a:endParaRPr lang="en-US" sz="1400" dirty="0"/>
          </a:p>
        </p:txBody>
      </p:sp>
    </p:spTree>
    <p:extLst>
      <p:ext uri="{BB962C8B-B14F-4D97-AF65-F5344CB8AC3E}">
        <p14:creationId xmlns:p14="http://schemas.microsoft.com/office/powerpoint/2010/main" val="2324421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590" y="162427"/>
            <a:ext cx="11690320" cy="6575805"/>
          </a:xfrm>
          <a:prstGeom prst="rect">
            <a:avLst/>
          </a:prstGeom>
        </p:spPr>
      </p:pic>
    </p:spTree>
    <p:extLst>
      <p:ext uri="{BB962C8B-B14F-4D97-AF65-F5344CB8AC3E}">
        <p14:creationId xmlns:p14="http://schemas.microsoft.com/office/powerpoint/2010/main" val="1653994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214" y="143176"/>
            <a:ext cx="11708404" cy="6585977"/>
          </a:xfrm>
          <a:prstGeom prst="rect">
            <a:avLst/>
          </a:prstGeom>
        </p:spPr>
      </p:pic>
    </p:spTree>
    <p:extLst>
      <p:ext uri="{BB962C8B-B14F-4D97-AF65-F5344CB8AC3E}">
        <p14:creationId xmlns:p14="http://schemas.microsoft.com/office/powerpoint/2010/main" val="304865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7837" y="151841"/>
            <a:ext cx="11708599" cy="6586087"/>
          </a:xfrm>
          <a:prstGeom prst="rect">
            <a:avLst/>
          </a:prstGeom>
        </p:spPr>
      </p:pic>
    </p:spTree>
    <p:extLst>
      <p:ext uri="{BB962C8B-B14F-4D97-AF65-F5344CB8AC3E}">
        <p14:creationId xmlns:p14="http://schemas.microsoft.com/office/powerpoint/2010/main" val="244816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382" y="6550223"/>
            <a:ext cx="11850254" cy="307777"/>
          </a:xfrm>
          <a:prstGeom prst="rect">
            <a:avLst/>
          </a:prstGeom>
        </p:spPr>
        <p:txBody>
          <a:bodyPr wrap="square">
            <a:spAutoFit/>
          </a:bodyPr>
          <a:lstStyle/>
          <a:p>
            <a:r>
              <a:rPr lang="en-US" sz="1400"/>
              <a:t>“Mastering Ethereum by Andreas M. Antonopoulos and Dr. Gavin Wood (O’Reilly). Copyright 2019 The Ethereum Book LLC and Gavin Wood, 978-1-491-97194-9."</a:t>
            </a:r>
            <a:endParaRPr lang="en-US" sz="1400" dirty="0"/>
          </a:p>
        </p:txBody>
      </p:sp>
      <p:sp>
        <p:nvSpPr>
          <p:cNvPr id="5" name="Title 4"/>
          <p:cNvSpPr>
            <a:spLocks noGrp="1"/>
          </p:cNvSpPr>
          <p:nvPr>
            <p:ph type="title"/>
          </p:nvPr>
        </p:nvSpPr>
        <p:spPr/>
        <p:txBody>
          <a:bodyPr/>
          <a:lstStyle/>
          <a:p>
            <a:r>
              <a:rPr lang="en-US" b="1" dirty="0">
                <a:solidFill>
                  <a:srgbClr val="FF0000"/>
                </a:solidFill>
              </a:rPr>
              <a:t>Funding the Contract</a:t>
            </a:r>
          </a:p>
        </p:txBody>
      </p:sp>
      <p:sp>
        <p:nvSpPr>
          <p:cNvPr id="6" name="Content Placeholder 5"/>
          <p:cNvSpPr>
            <a:spLocks noGrp="1"/>
          </p:cNvSpPr>
          <p:nvPr>
            <p:ph idx="1"/>
          </p:nvPr>
        </p:nvSpPr>
        <p:spPr/>
        <p:txBody>
          <a:bodyPr>
            <a:normAutofit fontScale="85000" lnSpcReduction="20000"/>
          </a:bodyPr>
          <a:lstStyle/>
          <a:p>
            <a:r>
              <a:rPr lang="en-US" dirty="0">
                <a:solidFill>
                  <a:srgbClr val="0070C0"/>
                </a:solidFill>
              </a:rPr>
              <a:t>For now, the contract only has one transaction in its history: the contract creation transaction. </a:t>
            </a:r>
          </a:p>
          <a:p>
            <a:endParaRPr lang="en-US" dirty="0">
              <a:solidFill>
                <a:srgbClr val="0070C0"/>
              </a:solidFill>
            </a:endParaRPr>
          </a:p>
          <a:p>
            <a:r>
              <a:rPr lang="en-US" dirty="0">
                <a:solidFill>
                  <a:srgbClr val="FF0000"/>
                </a:solidFill>
              </a:rPr>
              <a:t>Also, the contract also has no ether (zero balance). That’s because we didn’t send any ether to the contract in the creation transaction, even though we could have.</a:t>
            </a:r>
          </a:p>
          <a:p>
            <a:endParaRPr lang="en-US" dirty="0"/>
          </a:p>
          <a:p>
            <a:r>
              <a:rPr lang="en-US" dirty="0">
                <a:solidFill>
                  <a:srgbClr val="0070C0"/>
                </a:solidFill>
              </a:rPr>
              <a:t>Our faucet needs funds! Our first project will be to use </a:t>
            </a:r>
            <a:r>
              <a:rPr lang="en-US" dirty="0" err="1">
                <a:solidFill>
                  <a:srgbClr val="0070C0"/>
                </a:solidFill>
              </a:rPr>
              <a:t>MetaMask</a:t>
            </a:r>
            <a:r>
              <a:rPr lang="en-US" dirty="0">
                <a:solidFill>
                  <a:srgbClr val="0070C0"/>
                </a:solidFill>
              </a:rPr>
              <a:t> to send ether to the contract. You should still have the address of the contract in your clipboard (if not, copy it again from Remix). </a:t>
            </a:r>
          </a:p>
          <a:p>
            <a:endParaRPr lang="en-US" dirty="0">
              <a:solidFill>
                <a:srgbClr val="0070C0"/>
              </a:solidFill>
            </a:endParaRPr>
          </a:p>
          <a:p>
            <a:r>
              <a:rPr lang="en-US" dirty="0">
                <a:solidFill>
                  <a:srgbClr val="FF0000"/>
                </a:solidFill>
              </a:rPr>
              <a:t>Open </a:t>
            </a:r>
            <a:r>
              <a:rPr lang="en-US" dirty="0" err="1">
                <a:solidFill>
                  <a:srgbClr val="FF0000"/>
                </a:solidFill>
              </a:rPr>
              <a:t>MetaMask</a:t>
            </a:r>
            <a:r>
              <a:rPr lang="en-US" dirty="0">
                <a:solidFill>
                  <a:srgbClr val="FF0000"/>
                </a:solidFill>
              </a:rPr>
              <a:t>, and send 1 ether to it, exactly as you would to any other Ethereum address.</a:t>
            </a:r>
          </a:p>
        </p:txBody>
      </p:sp>
    </p:spTree>
    <p:extLst>
      <p:ext uri="{BB962C8B-B14F-4D97-AF65-F5344CB8AC3E}">
        <p14:creationId xmlns:p14="http://schemas.microsoft.com/office/powerpoint/2010/main" val="574244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0094" y="220179"/>
            <a:ext cx="11556342" cy="6500442"/>
          </a:xfrm>
          <a:prstGeom prst="rect">
            <a:avLst/>
          </a:prstGeom>
        </p:spPr>
      </p:pic>
    </p:spTree>
    <p:extLst>
      <p:ext uri="{BB962C8B-B14F-4D97-AF65-F5344CB8AC3E}">
        <p14:creationId xmlns:p14="http://schemas.microsoft.com/office/powerpoint/2010/main" val="907172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966" y="172051"/>
            <a:ext cx="11690708" cy="6576023"/>
          </a:xfrm>
          <a:prstGeom prst="rect">
            <a:avLst/>
          </a:prstGeom>
        </p:spPr>
      </p:pic>
    </p:spTree>
    <p:extLst>
      <p:ext uri="{BB962C8B-B14F-4D97-AF65-F5344CB8AC3E}">
        <p14:creationId xmlns:p14="http://schemas.microsoft.com/office/powerpoint/2010/main" val="733097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7091"/>
            <a:ext cx="10515600" cy="5899872"/>
          </a:xfrm>
        </p:spPr>
        <p:txBody>
          <a:bodyPr>
            <a:normAutofit/>
          </a:bodyPr>
          <a:lstStyle/>
          <a:p>
            <a:r>
              <a:rPr lang="en-US" dirty="0">
                <a:solidFill>
                  <a:srgbClr val="FF0000"/>
                </a:solidFill>
              </a:rPr>
              <a:t>If you reload the </a:t>
            </a:r>
            <a:r>
              <a:rPr lang="en-US" dirty="0" err="1">
                <a:solidFill>
                  <a:srgbClr val="FF0000"/>
                </a:solidFill>
              </a:rPr>
              <a:t>Etherscan</a:t>
            </a:r>
            <a:r>
              <a:rPr lang="en-US" dirty="0">
                <a:solidFill>
                  <a:srgbClr val="FF0000"/>
                </a:solidFill>
              </a:rPr>
              <a:t> block explorer, it will show another transaction to the contract address and an updated balance of 1 ether.</a:t>
            </a:r>
          </a:p>
          <a:p>
            <a:r>
              <a:rPr lang="en-US" dirty="0">
                <a:solidFill>
                  <a:srgbClr val="0070C0"/>
                </a:solidFill>
              </a:rPr>
              <a:t>The unnamed default public payable function in our </a:t>
            </a:r>
            <a:r>
              <a:rPr lang="en-US" i="1" dirty="0" err="1">
                <a:solidFill>
                  <a:srgbClr val="0070C0"/>
                </a:solidFill>
              </a:rPr>
              <a:t>Faucet.sol</a:t>
            </a:r>
            <a:r>
              <a:rPr lang="en-US" i="1" dirty="0">
                <a:solidFill>
                  <a:srgbClr val="0070C0"/>
                </a:solidFill>
              </a:rPr>
              <a:t> </a:t>
            </a:r>
            <a:r>
              <a:rPr lang="en-US" dirty="0">
                <a:solidFill>
                  <a:srgbClr val="0070C0"/>
                </a:solidFill>
              </a:rPr>
              <a:t>code:</a:t>
            </a:r>
          </a:p>
          <a:p>
            <a:pPr marL="0" indent="0">
              <a:buNone/>
            </a:pPr>
            <a:r>
              <a:rPr lang="en-US" b="1" dirty="0"/>
              <a:t>			</a:t>
            </a:r>
            <a:r>
              <a:rPr lang="en-US" b="1" dirty="0">
                <a:solidFill>
                  <a:srgbClr val="FF0000"/>
                </a:solidFill>
              </a:rPr>
              <a:t>function </a:t>
            </a:r>
            <a:r>
              <a:rPr lang="en-US" dirty="0">
                <a:solidFill>
                  <a:srgbClr val="FF0000"/>
                </a:solidFill>
              </a:rPr>
              <a:t>() </a:t>
            </a:r>
            <a:r>
              <a:rPr lang="en-US" b="1" dirty="0">
                <a:solidFill>
                  <a:srgbClr val="FF0000"/>
                </a:solidFill>
              </a:rPr>
              <a:t>public payable </a:t>
            </a:r>
            <a:r>
              <a:rPr lang="en-US" dirty="0">
                <a:solidFill>
                  <a:srgbClr val="FF0000"/>
                </a:solidFill>
              </a:rPr>
              <a:t>{}</a:t>
            </a:r>
          </a:p>
          <a:p>
            <a:r>
              <a:rPr lang="en-US" dirty="0">
                <a:solidFill>
                  <a:srgbClr val="0070C0"/>
                </a:solidFill>
              </a:rPr>
              <a:t>When you sent a transaction to the contract address, with no data  specifying which function to call, it called this default function. </a:t>
            </a:r>
          </a:p>
          <a:p>
            <a:r>
              <a:rPr lang="en-US" dirty="0">
                <a:solidFill>
                  <a:srgbClr val="FF0000"/>
                </a:solidFill>
              </a:rPr>
              <a:t>Because we declared it as payable, it accepted and deposited the 1 ether into the contract’s account balance. </a:t>
            </a:r>
          </a:p>
          <a:p>
            <a:endParaRPr lang="en-US" dirty="0">
              <a:solidFill>
                <a:srgbClr val="FF0000"/>
              </a:solidFill>
            </a:endParaRPr>
          </a:p>
          <a:p>
            <a:r>
              <a:rPr lang="en-US" dirty="0">
                <a:solidFill>
                  <a:srgbClr val="0070C0"/>
                </a:solidFill>
              </a:rPr>
              <a:t>Your transaction caused the contract to run in the EVM, updating its balance. You have funded your faucet!</a:t>
            </a:r>
          </a:p>
        </p:txBody>
      </p:sp>
      <p:sp>
        <p:nvSpPr>
          <p:cNvPr id="4" name="Rectangle 3"/>
          <p:cNvSpPr/>
          <p:nvPr/>
        </p:nvSpPr>
        <p:spPr>
          <a:xfrm>
            <a:off x="249382" y="6550223"/>
            <a:ext cx="11850254" cy="307777"/>
          </a:xfrm>
          <a:prstGeom prst="rect">
            <a:avLst/>
          </a:prstGeom>
        </p:spPr>
        <p:txBody>
          <a:bodyPr wrap="square">
            <a:spAutoFit/>
          </a:bodyPr>
          <a:lstStyle/>
          <a:p>
            <a:r>
              <a:rPr lang="en-US" sz="1400"/>
              <a:t>“Mastering Ethereum by Andreas M. Antonopoulos and Dr. Gavin Wood (O’Reilly). Copyright 2019 The Ethereum Book LLC and Gavin Wood, 978-1-491-97194-9."</a:t>
            </a:r>
            <a:endParaRPr lang="en-US" sz="1400" dirty="0"/>
          </a:p>
        </p:txBody>
      </p:sp>
    </p:spTree>
    <p:extLst>
      <p:ext uri="{BB962C8B-B14F-4D97-AF65-F5344CB8AC3E}">
        <p14:creationId xmlns:p14="http://schemas.microsoft.com/office/powerpoint/2010/main" val="933319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9717" y="229802"/>
            <a:ext cx="11500538" cy="6469052"/>
          </a:xfrm>
          <a:prstGeom prst="rect">
            <a:avLst/>
          </a:prstGeom>
        </p:spPr>
      </p:pic>
    </p:spTree>
    <p:extLst>
      <p:ext uri="{BB962C8B-B14F-4D97-AF65-F5344CB8AC3E}">
        <p14:creationId xmlns:p14="http://schemas.microsoft.com/office/powerpoint/2010/main" val="1540437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Withdrawing from Our Contract</a:t>
            </a:r>
          </a:p>
        </p:txBody>
      </p:sp>
      <p:sp>
        <p:nvSpPr>
          <p:cNvPr id="3" name="Content Placeholder 2"/>
          <p:cNvSpPr>
            <a:spLocks noGrp="1"/>
          </p:cNvSpPr>
          <p:nvPr>
            <p:ph idx="1"/>
          </p:nvPr>
        </p:nvSpPr>
        <p:spPr/>
        <p:txBody>
          <a:bodyPr>
            <a:normAutofit fontScale="85000" lnSpcReduction="20000"/>
          </a:bodyPr>
          <a:lstStyle/>
          <a:p>
            <a:r>
              <a:rPr lang="en-US" dirty="0">
                <a:solidFill>
                  <a:srgbClr val="0070C0"/>
                </a:solidFill>
              </a:rPr>
              <a:t>To withdraw, we have to construct a transaction that calls the withdraw function and passes a </a:t>
            </a:r>
            <a:r>
              <a:rPr lang="en-US" dirty="0" err="1">
                <a:solidFill>
                  <a:srgbClr val="0070C0"/>
                </a:solidFill>
              </a:rPr>
              <a:t>withdraw_amount</a:t>
            </a:r>
            <a:r>
              <a:rPr lang="en-US" dirty="0">
                <a:solidFill>
                  <a:srgbClr val="0070C0"/>
                </a:solidFill>
              </a:rPr>
              <a:t> argument to it. </a:t>
            </a:r>
          </a:p>
          <a:p>
            <a:endParaRPr lang="en-US" dirty="0"/>
          </a:p>
          <a:p>
            <a:r>
              <a:rPr lang="en-US" dirty="0">
                <a:solidFill>
                  <a:srgbClr val="FF0000"/>
                </a:solidFill>
              </a:rPr>
              <a:t>To keep things simple for now, Remix will construct that transaction for us and </a:t>
            </a:r>
            <a:r>
              <a:rPr lang="en-US" dirty="0" err="1">
                <a:solidFill>
                  <a:srgbClr val="FF0000"/>
                </a:solidFill>
              </a:rPr>
              <a:t>MetaMask</a:t>
            </a:r>
            <a:r>
              <a:rPr lang="en-US" dirty="0">
                <a:solidFill>
                  <a:srgbClr val="FF0000"/>
                </a:solidFill>
              </a:rPr>
              <a:t> will present it for our approval.</a:t>
            </a:r>
          </a:p>
          <a:p>
            <a:endParaRPr lang="en-US" dirty="0"/>
          </a:p>
          <a:p>
            <a:r>
              <a:rPr lang="en-US" dirty="0">
                <a:solidFill>
                  <a:srgbClr val="0070C0"/>
                </a:solidFill>
              </a:rPr>
              <a:t>Return to the Remix tab and look at the contract on the Run tab. You should see a orange box labeled withdraw with a field entry labeled uint256 </a:t>
            </a:r>
            <a:r>
              <a:rPr lang="en-US" dirty="0" err="1">
                <a:solidFill>
                  <a:srgbClr val="0070C0"/>
                </a:solidFill>
              </a:rPr>
              <a:t>withdraw_amount</a:t>
            </a:r>
            <a:r>
              <a:rPr lang="en-US" dirty="0">
                <a:solidFill>
                  <a:srgbClr val="0070C0"/>
                </a:solidFill>
              </a:rPr>
              <a:t>.</a:t>
            </a:r>
          </a:p>
          <a:p>
            <a:r>
              <a:rPr lang="en-US" dirty="0">
                <a:solidFill>
                  <a:srgbClr val="FF0000"/>
                </a:solidFill>
              </a:rPr>
              <a:t>This is the Remix interface to the contract. It allows us to construct transactions that call the functions defined in the contract. </a:t>
            </a:r>
          </a:p>
          <a:p>
            <a:r>
              <a:rPr lang="en-US" dirty="0">
                <a:solidFill>
                  <a:srgbClr val="0070C0"/>
                </a:solidFill>
              </a:rPr>
              <a:t>We will enter a </a:t>
            </a:r>
            <a:r>
              <a:rPr lang="en-US" dirty="0" err="1">
                <a:solidFill>
                  <a:srgbClr val="0070C0"/>
                </a:solidFill>
              </a:rPr>
              <a:t>withdraw_amount</a:t>
            </a:r>
            <a:r>
              <a:rPr lang="en-US" dirty="0">
                <a:solidFill>
                  <a:srgbClr val="0070C0"/>
                </a:solidFill>
              </a:rPr>
              <a:t> and click the withdraw button to generate the transaction.</a:t>
            </a:r>
          </a:p>
        </p:txBody>
      </p:sp>
      <p:sp>
        <p:nvSpPr>
          <p:cNvPr id="4" name="Rectangle 3"/>
          <p:cNvSpPr/>
          <p:nvPr/>
        </p:nvSpPr>
        <p:spPr>
          <a:xfrm>
            <a:off x="249382" y="6550223"/>
            <a:ext cx="11850254" cy="307777"/>
          </a:xfrm>
          <a:prstGeom prst="rect">
            <a:avLst/>
          </a:prstGeom>
        </p:spPr>
        <p:txBody>
          <a:bodyPr wrap="square">
            <a:spAutoFit/>
          </a:bodyPr>
          <a:lstStyle/>
          <a:p>
            <a:r>
              <a:rPr lang="en-US" sz="1400"/>
              <a:t>“Mastering Ethereum by Andreas M. Antonopoulos and Dr. Gavin Wood (O’Reilly). Copyright 2019 The Ethereum Book LLC and Gavin Wood, 978-1-491-97194-9."</a:t>
            </a:r>
            <a:endParaRPr lang="en-US" sz="1400" dirty="0"/>
          </a:p>
        </p:txBody>
      </p:sp>
    </p:spTree>
    <p:extLst>
      <p:ext uri="{BB962C8B-B14F-4D97-AF65-F5344CB8AC3E}">
        <p14:creationId xmlns:p14="http://schemas.microsoft.com/office/powerpoint/2010/main" val="1318859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3424" y="1127208"/>
            <a:ext cx="11105158" cy="5135047"/>
          </a:xfrm>
          <a:prstGeom prst="rect">
            <a:avLst/>
          </a:prstGeom>
        </p:spPr>
      </p:pic>
    </p:spTree>
    <p:extLst>
      <p:ext uri="{BB962C8B-B14F-4D97-AF65-F5344CB8AC3E}">
        <p14:creationId xmlns:p14="http://schemas.microsoft.com/office/powerpoint/2010/main" val="3824595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7018"/>
            <a:ext cx="10515600" cy="6019945"/>
          </a:xfrm>
        </p:spPr>
        <p:txBody>
          <a:bodyPr>
            <a:normAutofit fontScale="92500" lnSpcReduction="10000"/>
          </a:bodyPr>
          <a:lstStyle/>
          <a:p>
            <a:r>
              <a:rPr lang="en-US" dirty="0">
                <a:solidFill>
                  <a:srgbClr val="FF0000"/>
                </a:solidFill>
              </a:rPr>
              <a:t>We want to try and withdraw 0.1 ether, which is the maximum amount allowed by our contract. </a:t>
            </a:r>
          </a:p>
          <a:p>
            <a:r>
              <a:rPr lang="en-US" dirty="0">
                <a:solidFill>
                  <a:srgbClr val="0070C0"/>
                </a:solidFill>
              </a:rPr>
              <a:t>Remember that all currency values in Ethereum are denominated in </a:t>
            </a:r>
            <a:r>
              <a:rPr lang="en-US" dirty="0" err="1">
                <a:solidFill>
                  <a:srgbClr val="0070C0"/>
                </a:solidFill>
              </a:rPr>
              <a:t>wei</a:t>
            </a:r>
            <a:r>
              <a:rPr lang="en-US" dirty="0">
                <a:solidFill>
                  <a:srgbClr val="0070C0"/>
                </a:solidFill>
              </a:rPr>
              <a:t> internally, and our withdraw function expects the </a:t>
            </a:r>
            <a:r>
              <a:rPr lang="en-US" dirty="0" err="1">
                <a:solidFill>
                  <a:srgbClr val="0070C0"/>
                </a:solidFill>
              </a:rPr>
              <a:t>withdraw_amount</a:t>
            </a:r>
            <a:r>
              <a:rPr lang="en-US" dirty="0">
                <a:solidFill>
                  <a:srgbClr val="0070C0"/>
                </a:solidFill>
              </a:rPr>
              <a:t> to be denominated in </a:t>
            </a:r>
            <a:r>
              <a:rPr lang="en-US" dirty="0" err="1">
                <a:solidFill>
                  <a:srgbClr val="0070C0"/>
                </a:solidFill>
              </a:rPr>
              <a:t>wei</a:t>
            </a:r>
            <a:r>
              <a:rPr lang="en-US" dirty="0">
                <a:solidFill>
                  <a:srgbClr val="0070C0"/>
                </a:solidFill>
              </a:rPr>
              <a:t> too. </a:t>
            </a:r>
          </a:p>
          <a:p>
            <a:r>
              <a:rPr lang="en-US" dirty="0">
                <a:solidFill>
                  <a:srgbClr val="FF0000"/>
                </a:solidFill>
              </a:rPr>
              <a:t>The amount we want is 0.1 ether, which is 100,000,000,000,000,000 </a:t>
            </a:r>
            <a:r>
              <a:rPr lang="en-US" dirty="0" err="1">
                <a:solidFill>
                  <a:srgbClr val="FF0000"/>
                </a:solidFill>
              </a:rPr>
              <a:t>wei</a:t>
            </a:r>
            <a:r>
              <a:rPr lang="en-US" dirty="0">
                <a:solidFill>
                  <a:srgbClr val="FF0000"/>
                </a:solidFill>
              </a:rPr>
              <a:t> (a 1 followed by 17 zeros).</a:t>
            </a:r>
          </a:p>
          <a:p>
            <a:r>
              <a:rPr lang="en-US" dirty="0">
                <a:solidFill>
                  <a:srgbClr val="00B050"/>
                </a:solidFill>
              </a:rPr>
              <a:t>Due to a limitation in JavaScript, a number as large as 10^17 cannot be processed by Remix. Instead, we enclose it in double quotes, to allow Remix to receive it as a string and manipulate it as a </a:t>
            </a:r>
            <a:r>
              <a:rPr lang="en-US" dirty="0" err="1">
                <a:solidFill>
                  <a:srgbClr val="00B050"/>
                </a:solidFill>
              </a:rPr>
              <a:t>BigNumber</a:t>
            </a:r>
            <a:r>
              <a:rPr lang="en-US" dirty="0">
                <a:solidFill>
                  <a:srgbClr val="00B050"/>
                </a:solidFill>
              </a:rPr>
              <a:t>. If we don’t enclose it in quotes, the Remix IDE will fail to process it and display “Error encoding arguments: Error: Assertion failed.”</a:t>
            </a:r>
          </a:p>
          <a:p>
            <a:r>
              <a:rPr lang="en-US" dirty="0">
                <a:solidFill>
                  <a:srgbClr val="0070C0"/>
                </a:solidFill>
              </a:rPr>
              <a:t>Type “100000000000000000” (with the quotes) into the  </a:t>
            </a:r>
            <a:r>
              <a:rPr lang="en-US" dirty="0" err="1">
                <a:solidFill>
                  <a:srgbClr val="0070C0"/>
                </a:solidFill>
              </a:rPr>
              <a:t>withdraw_amount</a:t>
            </a:r>
            <a:r>
              <a:rPr lang="en-US" dirty="0">
                <a:solidFill>
                  <a:srgbClr val="0070C0"/>
                </a:solidFill>
              </a:rPr>
              <a:t> box and click on the withdraw button, </a:t>
            </a:r>
            <a:r>
              <a:rPr lang="en-US" dirty="0" err="1">
                <a:solidFill>
                  <a:srgbClr val="0070C0"/>
                </a:solidFill>
              </a:rPr>
              <a:t>MetaMask</a:t>
            </a:r>
            <a:r>
              <a:rPr lang="en-US" dirty="0">
                <a:solidFill>
                  <a:srgbClr val="0070C0"/>
                </a:solidFill>
              </a:rPr>
              <a:t> will pop up a transaction window for you to approve. Click Submit to send your withdrawal call to the contract.</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
        <p:nvSpPr>
          <p:cNvPr id="5" name="Rectangle 4"/>
          <p:cNvSpPr/>
          <p:nvPr/>
        </p:nvSpPr>
        <p:spPr>
          <a:xfrm>
            <a:off x="1080655" y="2770909"/>
            <a:ext cx="10160000" cy="16533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218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465" y="200928"/>
            <a:ext cx="11707626" cy="6585539"/>
          </a:xfrm>
          <a:prstGeom prst="rect">
            <a:avLst/>
          </a:prstGeom>
        </p:spPr>
      </p:pic>
    </p:spTree>
    <p:extLst>
      <p:ext uri="{BB962C8B-B14F-4D97-AF65-F5344CB8AC3E}">
        <p14:creationId xmlns:p14="http://schemas.microsoft.com/office/powerpoint/2010/main" val="795259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145" y="168717"/>
            <a:ext cx="11582400" cy="646331"/>
          </a:xfrm>
          <a:prstGeom prst="rect">
            <a:avLst/>
          </a:prstGeom>
        </p:spPr>
        <p:txBody>
          <a:bodyPr wrap="square">
            <a:spAutoFit/>
          </a:bodyPr>
          <a:lstStyle/>
          <a:p>
            <a:r>
              <a:rPr lang="en-US" dirty="0">
                <a:solidFill>
                  <a:srgbClr val="0070C0"/>
                </a:solidFill>
                <a:latin typeface="LiberationSerif"/>
              </a:rPr>
              <a:t>Wait a minute and then reload the </a:t>
            </a:r>
            <a:r>
              <a:rPr lang="en-US" dirty="0" err="1">
                <a:solidFill>
                  <a:srgbClr val="0070C0"/>
                </a:solidFill>
                <a:latin typeface="LiberationSerif"/>
              </a:rPr>
              <a:t>Etherscan</a:t>
            </a:r>
            <a:r>
              <a:rPr lang="en-US" dirty="0">
                <a:solidFill>
                  <a:srgbClr val="0070C0"/>
                </a:solidFill>
                <a:latin typeface="LiberationSerif"/>
              </a:rPr>
              <a:t> block explorer to see the transaction reflected in the </a:t>
            </a:r>
            <a:r>
              <a:rPr lang="en-US" sz="1400" dirty="0">
                <a:solidFill>
                  <a:srgbClr val="0070C0"/>
                </a:solidFill>
                <a:latin typeface="LiberationMono"/>
              </a:rPr>
              <a:t>Faucet </a:t>
            </a:r>
            <a:r>
              <a:rPr lang="en-US" dirty="0">
                <a:solidFill>
                  <a:srgbClr val="0070C0"/>
                </a:solidFill>
                <a:latin typeface="LiberationSerif"/>
              </a:rPr>
              <a:t>contract address history.</a:t>
            </a:r>
            <a:endParaRPr lang="en-US" dirty="0">
              <a:solidFill>
                <a:srgbClr val="0070C0"/>
              </a:solidFill>
            </a:endParaRPr>
          </a:p>
        </p:txBody>
      </p:sp>
      <p:pic>
        <p:nvPicPr>
          <p:cNvPr id="3" name="Picture 2"/>
          <p:cNvPicPr>
            <a:picLocks noChangeAspect="1"/>
          </p:cNvPicPr>
          <p:nvPr/>
        </p:nvPicPr>
        <p:blipFill>
          <a:blip r:embed="rId2"/>
          <a:stretch>
            <a:fillRect/>
          </a:stretch>
        </p:blipFill>
        <p:spPr>
          <a:xfrm>
            <a:off x="554570" y="914400"/>
            <a:ext cx="10953550" cy="5738854"/>
          </a:xfrm>
          <a:prstGeom prst="rect">
            <a:avLst/>
          </a:prstGeom>
        </p:spPr>
      </p:pic>
    </p:spTree>
    <p:extLst>
      <p:ext uri="{BB962C8B-B14F-4D97-AF65-F5344CB8AC3E}">
        <p14:creationId xmlns:p14="http://schemas.microsoft.com/office/powerpoint/2010/main" val="2165647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3082" y="163739"/>
            <a:ext cx="11479536" cy="6457239"/>
          </a:xfrm>
          <a:prstGeom prst="rect">
            <a:avLst/>
          </a:prstGeom>
        </p:spPr>
      </p:pic>
    </p:spTree>
    <p:extLst>
      <p:ext uri="{BB962C8B-B14F-4D97-AF65-F5344CB8AC3E}">
        <p14:creationId xmlns:p14="http://schemas.microsoft.com/office/powerpoint/2010/main" val="3665063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solidFill>
                  <a:srgbClr val="FF0000"/>
                </a:solidFill>
              </a:rPr>
              <a:t>We now see a new transaction with the contract address as the destination and a value of 0 ether. </a:t>
            </a:r>
          </a:p>
          <a:p>
            <a:r>
              <a:rPr lang="en-US" dirty="0">
                <a:solidFill>
                  <a:srgbClr val="0070C0"/>
                </a:solidFill>
              </a:rPr>
              <a:t>The contract balance has changed and is now 0.9 ether because it sent us 0.1 ether as requested. But we don’t see an “OUT” transaction in the </a:t>
            </a:r>
            <a:r>
              <a:rPr lang="en-US" i="1" dirty="0">
                <a:solidFill>
                  <a:srgbClr val="0070C0"/>
                </a:solidFill>
              </a:rPr>
              <a:t>contract address history</a:t>
            </a:r>
            <a:r>
              <a:rPr lang="en-US" dirty="0">
                <a:solidFill>
                  <a:srgbClr val="0070C0"/>
                </a:solidFill>
              </a:rPr>
              <a:t>.</a:t>
            </a:r>
          </a:p>
          <a:p>
            <a:r>
              <a:rPr lang="en-US" dirty="0">
                <a:solidFill>
                  <a:srgbClr val="FF0000"/>
                </a:solidFill>
              </a:rPr>
              <a:t>A new tab has appeared on the contract’s address history page, named Internal Transactions. Because the 0.1 ether transfer originated from the contract code, it is an internal transaction (also called a </a:t>
            </a:r>
            <a:r>
              <a:rPr lang="en-US" i="1" dirty="0">
                <a:solidFill>
                  <a:srgbClr val="FF0000"/>
                </a:solidFill>
              </a:rPr>
              <a:t>message</a:t>
            </a:r>
            <a:r>
              <a:rPr lang="en-US" dirty="0">
                <a:solidFill>
                  <a:srgbClr val="FF0000"/>
                </a:solidFill>
              </a:rPr>
              <a:t>). Click on that tab to see it.</a:t>
            </a:r>
          </a:p>
          <a:p>
            <a:r>
              <a:rPr lang="en-US" dirty="0">
                <a:solidFill>
                  <a:srgbClr val="0070C0"/>
                </a:solidFill>
              </a:rPr>
              <a:t>This “internal transaction” was sent by the contract in this line of code (from the withdraw function in </a:t>
            </a:r>
            <a:r>
              <a:rPr lang="en-US" i="1" dirty="0" err="1">
                <a:solidFill>
                  <a:srgbClr val="0070C0"/>
                </a:solidFill>
              </a:rPr>
              <a:t>Faucet.sol</a:t>
            </a:r>
            <a:r>
              <a:rPr lang="en-US" dirty="0">
                <a:solidFill>
                  <a:srgbClr val="0070C0"/>
                </a:solidFill>
              </a:rPr>
              <a:t>):</a:t>
            </a:r>
          </a:p>
          <a:p>
            <a:pPr marL="0" indent="0">
              <a:buNone/>
            </a:pPr>
            <a:r>
              <a:rPr lang="en-US" dirty="0">
                <a:solidFill>
                  <a:srgbClr val="336666"/>
                </a:solidFill>
                <a:latin typeface="LiberationMono"/>
              </a:rPr>
              <a:t>		</a:t>
            </a:r>
            <a:r>
              <a:rPr lang="en-US" dirty="0" err="1">
                <a:solidFill>
                  <a:srgbClr val="336666"/>
                </a:solidFill>
                <a:latin typeface="LiberationMono"/>
              </a:rPr>
              <a:t>msg</a:t>
            </a:r>
            <a:r>
              <a:rPr lang="en-US" dirty="0" err="1">
                <a:solidFill>
                  <a:srgbClr val="000000"/>
                </a:solidFill>
                <a:latin typeface="LiberationMono"/>
              </a:rPr>
              <a:t>.</a:t>
            </a:r>
            <a:r>
              <a:rPr lang="en-US" dirty="0" err="1">
                <a:solidFill>
                  <a:srgbClr val="336666"/>
                </a:solidFill>
                <a:latin typeface="LiberationMono"/>
              </a:rPr>
              <a:t>sender</a:t>
            </a:r>
            <a:r>
              <a:rPr lang="en-US" dirty="0" err="1">
                <a:solidFill>
                  <a:srgbClr val="000000"/>
                </a:solidFill>
                <a:latin typeface="LiberationMono"/>
              </a:rPr>
              <a:t>.</a:t>
            </a:r>
            <a:r>
              <a:rPr lang="en-US" dirty="0" err="1">
                <a:solidFill>
                  <a:srgbClr val="CD00FF"/>
                </a:solidFill>
                <a:latin typeface="LiberationMono"/>
              </a:rPr>
              <a:t>transfer</a:t>
            </a:r>
            <a:r>
              <a:rPr lang="en-US" dirty="0">
                <a:solidFill>
                  <a:srgbClr val="000000"/>
                </a:solidFill>
                <a:latin typeface="LiberationMono"/>
              </a:rPr>
              <a:t>(</a:t>
            </a:r>
            <a:r>
              <a:rPr lang="en-US" dirty="0" err="1">
                <a:solidFill>
                  <a:srgbClr val="000089"/>
                </a:solidFill>
                <a:latin typeface="LiberationMono"/>
              </a:rPr>
              <a:t>withdraw_amount</a:t>
            </a:r>
            <a:r>
              <a:rPr lang="en-US" dirty="0">
                <a:solidFill>
                  <a:srgbClr val="000000"/>
                </a:solidFill>
                <a:latin typeface="LiberationMono"/>
              </a:rPr>
              <a:t>);</a:t>
            </a:r>
            <a:endParaRPr lang="en-US" dirty="0">
              <a:solidFill>
                <a:srgbClr val="0070C0"/>
              </a:solidFill>
            </a:endParaRP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2836613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8219" y="345306"/>
            <a:ext cx="11312892" cy="6363502"/>
          </a:xfrm>
          <a:prstGeom prst="rect">
            <a:avLst/>
          </a:prstGeom>
        </p:spPr>
      </p:pic>
    </p:spTree>
    <p:extLst>
      <p:ext uri="{BB962C8B-B14F-4D97-AF65-F5344CB8AC3E}">
        <p14:creationId xmlns:p14="http://schemas.microsoft.com/office/powerpoint/2010/main" val="1989012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Summary</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solidFill>
                  <a:srgbClr val="0070C0"/>
                </a:solidFill>
              </a:rPr>
              <a:t>you sent a transaction from your </a:t>
            </a:r>
            <a:r>
              <a:rPr lang="en-US" dirty="0" err="1">
                <a:solidFill>
                  <a:srgbClr val="0070C0"/>
                </a:solidFill>
              </a:rPr>
              <a:t>MetaMask</a:t>
            </a:r>
            <a:r>
              <a:rPr lang="en-US" dirty="0">
                <a:solidFill>
                  <a:srgbClr val="0070C0"/>
                </a:solidFill>
              </a:rPr>
              <a:t> wallet that contained data instructions to call the withdraw function with a </a:t>
            </a:r>
            <a:r>
              <a:rPr lang="en-US" dirty="0" err="1">
                <a:solidFill>
                  <a:srgbClr val="0070C0"/>
                </a:solidFill>
              </a:rPr>
              <a:t>withdraw_amount</a:t>
            </a:r>
            <a:r>
              <a:rPr lang="en-US" dirty="0">
                <a:solidFill>
                  <a:srgbClr val="0070C0"/>
                </a:solidFill>
              </a:rPr>
              <a:t> argument of 0.1 ether. </a:t>
            </a:r>
          </a:p>
          <a:p>
            <a:pPr marL="514350" indent="-514350">
              <a:buFont typeface="+mj-lt"/>
              <a:buAutoNum type="arabicPeriod"/>
            </a:pPr>
            <a:r>
              <a:rPr lang="en-US" dirty="0">
                <a:solidFill>
                  <a:srgbClr val="FF0000"/>
                </a:solidFill>
              </a:rPr>
              <a:t>That transaction caused the contract to run inside the EVM. </a:t>
            </a:r>
          </a:p>
          <a:p>
            <a:pPr marL="514350" indent="-514350">
              <a:buFont typeface="+mj-lt"/>
              <a:buAutoNum type="arabicPeriod"/>
            </a:pPr>
            <a:r>
              <a:rPr lang="en-US" dirty="0">
                <a:solidFill>
                  <a:srgbClr val="0070C0"/>
                </a:solidFill>
              </a:rPr>
              <a:t>As the EVM ran the Faucet contract’s withdraw function, first it called the require function and validated that the requested amount was less than or equal to the maximum allowed withdrawal of 0.1 ether. </a:t>
            </a:r>
          </a:p>
          <a:p>
            <a:pPr marL="514350" indent="-514350">
              <a:buFont typeface="+mj-lt"/>
              <a:buAutoNum type="arabicPeriod"/>
            </a:pPr>
            <a:r>
              <a:rPr lang="en-US" dirty="0">
                <a:solidFill>
                  <a:srgbClr val="FF0000"/>
                </a:solidFill>
              </a:rPr>
              <a:t>Then it called the transfer function to send you the ether. </a:t>
            </a:r>
          </a:p>
          <a:p>
            <a:pPr marL="514350" indent="-514350">
              <a:buFont typeface="+mj-lt"/>
              <a:buAutoNum type="arabicPeriod"/>
            </a:pPr>
            <a:r>
              <a:rPr lang="en-US" dirty="0">
                <a:solidFill>
                  <a:srgbClr val="0070C0"/>
                </a:solidFill>
              </a:rPr>
              <a:t>Running the transfer function generated an internal transaction that deposited 0.1 ether into your wallet address, from the contract’s balance. That’s the one shown on the Internal Transactions tab in </a:t>
            </a:r>
            <a:r>
              <a:rPr lang="en-US" dirty="0" err="1">
                <a:solidFill>
                  <a:srgbClr val="0070C0"/>
                </a:solidFill>
              </a:rPr>
              <a:t>Etherscan</a:t>
            </a:r>
            <a:r>
              <a:rPr lang="en-US" dirty="0">
                <a:solidFill>
                  <a:srgbClr val="0070C0"/>
                </a:solidFill>
              </a:rPr>
              <a:t>.</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435769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Ethereum Clients</a:t>
            </a:r>
          </a:p>
        </p:txBody>
      </p:sp>
      <p:sp>
        <p:nvSpPr>
          <p:cNvPr id="3" name="Content Placeholder 2"/>
          <p:cNvSpPr>
            <a:spLocks noGrp="1"/>
          </p:cNvSpPr>
          <p:nvPr>
            <p:ph idx="1"/>
          </p:nvPr>
        </p:nvSpPr>
        <p:spPr/>
        <p:txBody>
          <a:bodyPr>
            <a:normAutofit/>
          </a:bodyPr>
          <a:lstStyle/>
          <a:p>
            <a:r>
              <a:rPr lang="en-US" dirty="0">
                <a:solidFill>
                  <a:srgbClr val="0070C0"/>
                </a:solidFill>
              </a:rPr>
              <a:t>An Ethereum client is a software application that implements the Ethereum specification and communicates over the peer-to-peer network with other Ethereum clients. </a:t>
            </a:r>
          </a:p>
          <a:p>
            <a:r>
              <a:rPr lang="en-US" dirty="0">
                <a:solidFill>
                  <a:srgbClr val="FF0000"/>
                </a:solidFill>
              </a:rPr>
              <a:t>Different Ethereum clients </a:t>
            </a:r>
            <a:r>
              <a:rPr lang="en-US" i="1" dirty="0">
                <a:solidFill>
                  <a:srgbClr val="FF0000"/>
                </a:solidFill>
              </a:rPr>
              <a:t>interoperate </a:t>
            </a:r>
            <a:r>
              <a:rPr lang="en-US" dirty="0">
                <a:solidFill>
                  <a:srgbClr val="FF0000"/>
                </a:solidFill>
              </a:rPr>
              <a:t>if they comply with the reference specification and the standardized communications protocols.</a:t>
            </a:r>
          </a:p>
          <a:p>
            <a:r>
              <a:rPr lang="en-US" dirty="0">
                <a:solidFill>
                  <a:srgbClr val="0070C0"/>
                </a:solidFill>
              </a:rPr>
              <a:t>Ethereum is an open source project, and the source code for all the major clients is available under open source licenses (e.g., LGPL v3.0), free to download and use for any purpose. </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2120680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Ethereum Networks</a:t>
            </a:r>
          </a:p>
        </p:txBody>
      </p:sp>
      <p:sp>
        <p:nvSpPr>
          <p:cNvPr id="3" name="Content Placeholder 2"/>
          <p:cNvSpPr>
            <a:spLocks noGrp="1"/>
          </p:cNvSpPr>
          <p:nvPr>
            <p:ph idx="1"/>
          </p:nvPr>
        </p:nvSpPr>
        <p:spPr/>
        <p:txBody>
          <a:bodyPr>
            <a:normAutofit lnSpcReduction="10000"/>
          </a:bodyPr>
          <a:lstStyle/>
          <a:p>
            <a:r>
              <a:rPr lang="en-US" dirty="0">
                <a:solidFill>
                  <a:srgbClr val="0070C0"/>
                </a:solidFill>
              </a:rPr>
              <a:t>There exist a variety of Ethereum-based networks that largely conform to the formal specification defined in the Ethereum Yellow Paper, but which may or may not interoperate with each other.</a:t>
            </a:r>
          </a:p>
          <a:p>
            <a:r>
              <a:rPr lang="en-US" dirty="0">
                <a:solidFill>
                  <a:srgbClr val="FF0000"/>
                </a:solidFill>
              </a:rPr>
              <a:t>Among these Ethereum-based networks are Ethereum, Ethereum Classic, Ella, Expanse, </a:t>
            </a:r>
            <a:r>
              <a:rPr lang="en-US" dirty="0" err="1">
                <a:solidFill>
                  <a:srgbClr val="FF0000"/>
                </a:solidFill>
              </a:rPr>
              <a:t>Ubiq</a:t>
            </a:r>
            <a:r>
              <a:rPr lang="en-US" dirty="0">
                <a:solidFill>
                  <a:srgbClr val="FF0000"/>
                </a:solidFill>
              </a:rPr>
              <a:t>, </a:t>
            </a:r>
            <a:r>
              <a:rPr lang="en-US" dirty="0" err="1">
                <a:solidFill>
                  <a:srgbClr val="FF0000"/>
                </a:solidFill>
              </a:rPr>
              <a:t>Musicoin</a:t>
            </a:r>
            <a:r>
              <a:rPr lang="en-US" dirty="0">
                <a:solidFill>
                  <a:srgbClr val="FF0000"/>
                </a:solidFill>
              </a:rPr>
              <a:t>, and many others. </a:t>
            </a:r>
          </a:p>
          <a:p>
            <a:r>
              <a:rPr lang="en-US" dirty="0">
                <a:solidFill>
                  <a:srgbClr val="0070C0"/>
                </a:solidFill>
              </a:rPr>
              <a:t>While mostly compatible at the protocol level, these networks often have features or attributes that require maintainers of Ethereum client software to make small changes in order to support each network. </a:t>
            </a:r>
          </a:p>
          <a:p>
            <a:r>
              <a:rPr lang="en-US" dirty="0">
                <a:solidFill>
                  <a:srgbClr val="FF0000"/>
                </a:solidFill>
              </a:rPr>
              <a:t>Because of this, not every version of Ethereum client software runs every Ethereum-based blockchain.</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2498487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rgbClr val="FF0000"/>
                </a:solidFill>
              </a:rPr>
              <a:t>Currently, there are six main implementations of the Ethereum protocol, written in six different languages:</a:t>
            </a:r>
          </a:p>
          <a:p>
            <a:pPr marL="971550" lvl="1" indent="-514350">
              <a:buFont typeface="+mj-lt"/>
              <a:buAutoNum type="arabicPeriod"/>
            </a:pPr>
            <a:r>
              <a:rPr lang="en-US" sz="2800" dirty="0">
                <a:solidFill>
                  <a:srgbClr val="0070C0"/>
                </a:solidFill>
              </a:rPr>
              <a:t>Parity, written in Rust</a:t>
            </a:r>
          </a:p>
          <a:p>
            <a:pPr marL="971550" lvl="1" indent="-514350">
              <a:buFont typeface="+mj-lt"/>
              <a:buAutoNum type="arabicPeriod"/>
            </a:pPr>
            <a:r>
              <a:rPr lang="en-US" sz="2800" dirty="0" err="1">
                <a:solidFill>
                  <a:srgbClr val="0070C0"/>
                </a:solidFill>
              </a:rPr>
              <a:t>Geth</a:t>
            </a:r>
            <a:r>
              <a:rPr lang="en-US" sz="2800" dirty="0">
                <a:solidFill>
                  <a:srgbClr val="0070C0"/>
                </a:solidFill>
              </a:rPr>
              <a:t>, written in Go</a:t>
            </a:r>
          </a:p>
          <a:p>
            <a:pPr marL="971550" lvl="1" indent="-514350">
              <a:buFont typeface="+mj-lt"/>
              <a:buAutoNum type="arabicPeriod"/>
            </a:pPr>
            <a:r>
              <a:rPr lang="en-US" sz="2800" dirty="0" err="1">
                <a:solidFill>
                  <a:srgbClr val="0070C0"/>
                </a:solidFill>
              </a:rPr>
              <a:t>cpp-ethereum</a:t>
            </a:r>
            <a:r>
              <a:rPr lang="en-US" sz="2800" dirty="0">
                <a:solidFill>
                  <a:srgbClr val="0070C0"/>
                </a:solidFill>
              </a:rPr>
              <a:t>, written in C++</a:t>
            </a:r>
          </a:p>
          <a:p>
            <a:pPr marL="971550" lvl="1" indent="-514350">
              <a:buFont typeface="+mj-lt"/>
              <a:buAutoNum type="arabicPeriod"/>
            </a:pPr>
            <a:r>
              <a:rPr lang="en-US" sz="2800" dirty="0" err="1">
                <a:solidFill>
                  <a:srgbClr val="0070C0"/>
                </a:solidFill>
              </a:rPr>
              <a:t>pyethereum</a:t>
            </a:r>
            <a:r>
              <a:rPr lang="en-US" sz="2800" dirty="0">
                <a:solidFill>
                  <a:srgbClr val="0070C0"/>
                </a:solidFill>
              </a:rPr>
              <a:t>, written in Python</a:t>
            </a:r>
          </a:p>
          <a:p>
            <a:pPr marL="971550" lvl="1" indent="-514350">
              <a:buFont typeface="+mj-lt"/>
              <a:buAutoNum type="arabicPeriod"/>
            </a:pPr>
            <a:r>
              <a:rPr lang="en-US" sz="2800" dirty="0">
                <a:solidFill>
                  <a:srgbClr val="0070C0"/>
                </a:solidFill>
              </a:rPr>
              <a:t>Mantis, written in Scala</a:t>
            </a:r>
          </a:p>
          <a:p>
            <a:pPr marL="971550" lvl="1" indent="-514350">
              <a:buFont typeface="+mj-lt"/>
              <a:buAutoNum type="arabicPeriod"/>
            </a:pPr>
            <a:r>
              <a:rPr lang="en-US" sz="2800" dirty="0">
                <a:solidFill>
                  <a:srgbClr val="0070C0"/>
                </a:solidFill>
              </a:rPr>
              <a:t>Harmony, written in Java</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1396896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Remote Client</a:t>
            </a:r>
          </a:p>
        </p:txBody>
      </p:sp>
      <p:sp>
        <p:nvSpPr>
          <p:cNvPr id="3" name="Content Placeholder 2"/>
          <p:cNvSpPr>
            <a:spLocks noGrp="1"/>
          </p:cNvSpPr>
          <p:nvPr>
            <p:ph idx="1"/>
          </p:nvPr>
        </p:nvSpPr>
        <p:spPr/>
        <p:txBody>
          <a:bodyPr>
            <a:normAutofit/>
          </a:bodyPr>
          <a:lstStyle/>
          <a:p>
            <a:r>
              <a:rPr lang="en-US" dirty="0">
                <a:solidFill>
                  <a:srgbClr val="0070C0"/>
                </a:solidFill>
              </a:rPr>
              <a:t>Running a full node will incur a cost in hardware resources and bandwidth. A full node must download 80–100 GB of data (as of September 2018, depending on the client configuration)</a:t>
            </a:r>
          </a:p>
          <a:p>
            <a:r>
              <a:rPr lang="en-US" dirty="0">
                <a:solidFill>
                  <a:srgbClr val="FF0000"/>
                </a:solidFill>
              </a:rPr>
              <a:t>A remote client: does not store a local copy of the blockchain or validate blocks and transactions. These clients offer the functionality of a wallet and can create and broadcast transactions.</a:t>
            </a:r>
          </a:p>
          <a:p>
            <a:r>
              <a:rPr lang="en-US" dirty="0">
                <a:solidFill>
                  <a:srgbClr val="0070C0"/>
                </a:solidFill>
              </a:rPr>
              <a:t>Remote clients can be used to connect to existing networks, such as your own full node, a public blockchain, a public or permissioned (proof-of-authority) </a:t>
            </a:r>
            <a:r>
              <a:rPr lang="en-US" dirty="0" err="1">
                <a:solidFill>
                  <a:srgbClr val="0070C0"/>
                </a:solidFill>
              </a:rPr>
              <a:t>testnet</a:t>
            </a:r>
            <a:r>
              <a:rPr lang="en-US" dirty="0">
                <a:solidFill>
                  <a:srgbClr val="0070C0"/>
                </a:solidFill>
              </a:rPr>
              <a:t>, or a private local blockchain. </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1417237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solidFill>
                  <a:srgbClr val="FF0000"/>
                </a:solidFill>
              </a:rPr>
              <a:t>In practice, you will likely use a remote client such as </a:t>
            </a:r>
            <a:r>
              <a:rPr lang="en-US" dirty="0" err="1">
                <a:solidFill>
                  <a:srgbClr val="FF0000"/>
                </a:solidFill>
              </a:rPr>
              <a:t>MetaMask</a:t>
            </a:r>
            <a:r>
              <a:rPr lang="en-US" dirty="0">
                <a:solidFill>
                  <a:srgbClr val="FF0000"/>
                </a:solidFill>
              </a:rPr>
              <a:t>, Emerald Wallet, </a:t>
            </a:r>
            <a:r>
              <a:rPr lang="en-US" dirty="0" err="1">
                <a:solidFill>
                  <a:srgbClr val="FF0000"/>
                </a:solidFill>
              </a:rPr>
              <a:t>MyEtherWallet</a:t>
            </a:r>
            <a:r>
              <a:rPr lang="en-US" dirty="0">
                <a:solidFill>
                  <a:srgbClr val="FF0000"/>
                </a:solidFill>
              </a:rPr>
              <a:t>, or </a:t>
            </a:r>
            <a:r>
              <a:rPr lang="en-US" dirty="0" err="1">
                <a:solidFill>
                  <a:srgbClr val="FF0000"/>
                </a:solidFill>
              </a:rPr>
              <a:t>MyCrypto</a:t>
            </a:r>
            <a:r>
              <a:rPr lang="en-US" dirty="0">
                <a:solidFill>
                  <a:srgbClr val="FF0000"/>
                </a:solidFill>
              </a:rPr>
              <a:t> as a convenient way to switch between all of the different node options.</a:t>
            </a:r>
          </a:p>
          <a:p>
            <a:endParaRPr lang="en-US" dirty="0"/>
          </a:p>
          <a:p>
            <a:r>
              <a:rPr lang="en-US" dirty="0">
                <a:solidFill>
                  <a:srgbClr val="0070C0"/>
                </a:solidFill>
              </a:rPr>
              <a:t>Usually, a remote client offers an API (such as the web3.js API) in addition to the transaction functionality of a wallet.</a:t>
            </a:r>
          </a:p>
          <a:p>
            <a:endParaRPr lang="en-US" dirty="0"/>
          </a:p>
          <a:p>
            <a:r>
              <a:rPr lang="en-US" dirty="0">
                <a:solidFill>
                  <a:srgbClr val="FF0000"/>
                </a:solidFill>
              </a:rPr>
              <a:t>Ethereum remote clients do not validate block headers or transactions. They entirely trust a full client to give them access to the blockchain, and hence lose significant security and anonymity guarantees. You can mitigate these problems by using a full client you run yourself.</a:t>
            </a:r>
          </a:p>
          <a:p>
            <a:endParaRPr lang="en-US" dirty="0"/>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4197352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Full Node Advantages and Disadvantages</a:t>
            </a:r>
            <a:br>
              <a:rPr lang="en-US" b="1" dirty="0"/>
            </a:br>
            <a:endParaRPr lang="en-US" dirty="0"/>
          </a:p>
        </p:txBody>
      </p:sp>
      <p:sp>
        <p:nvSpPr>
          <p:cNvPr id="5" name="Text Placeholder 4"/>
          <p:cNvSpPr>
            <a:spLocks noGrp="1"/>
          </p:cNvSpPr>
          <p:nvPr>
            <p:ph type="body" idx="1"/>
          </p:nvPr>
        </p:nvSpPr>
        <p:spPr/>
        <p:txBody>
          <a:bodyPr/>
          <a:lstStyle/>
          <a:p>
            <a:r>
              <a:rPr lang="en-US" dirty="0">
                <a:solidFill>
                  <a:srgbClr val="FF0000"/>
                </a:solidFill>
              </a:rPr>
              <a:t>Advantages:</a:t>
            </a:r>
          </a:p>
        </p:txBody>
      </p:sp>
      <p:sp>
        <p:nvSpPr>
          <p:cNvPr id="6" name="Content Placeholder 5"/>
          <p:cNvSpPr>
            <a:spLocks noGrp="1"/>
          </p:cNvSpPr>
          <p:nvPr>
            <p:ph sz="half" idx="2"/>
          </p:nvPr>
        </p:nvSpPr>
        <p:spPr/>
        <p:txBody>
          <a:bodyPr>
            <a:normAutofit fontScale="70000" lnSpcReduction="20000"/>
          </a:bodyPr>
          <a:lstStyle/>
          <a:p>
            <a:r>
              <a:rPr lang="en-US" dirty="0">
                <a:solidFill>
                  <a:srgbClr val="0070C0"/>
                </a:solidFill>
              </a:rPr>
              <a:t>Supports the resilience and censorship resistance of Ethereum-based networks</a:t>
            </a:r>
          </a:p>
          <a:p>
            <a:r>
              <a:rPr lang="en-US" dirty="0">
                <a:solidFill>
                  <a:srgbClr val="0070C0"/>
                </a:solidFill>
              </a:rPr>
              <a:t>Authoritatively validates all transactions</a:t>
            </a:r>
          </a:p>
          <a:p>
            <a:r>
              <a:rPr lang="en-US" dirty="0">
                <a:solidFill>
                  <a:srgbClr val="0070C0"/>
                </a:solidFill>
              </a:rPr>
              <a:t>Can interact with any contract on the public blockchain without an intermediary</a:t>
            </a:r>
          </a:p>
          <a:p>
            <a:r>
              <a:rPr lang="en-US" dirty="0">
                <a:solidFill>
                  <a:srgbClr val="0070C0"/>
                </a:solidFill>
              </a:rPr>
              <a:t>Can directly deploy contracts into the public blockchain without an intermediary</a:t>
            </a:r>
          </a:p>
          <a:p>
            <a:r>
              <a:rPr lang="en-US" dirty="0">
                <a:solidFill>
                  <a:srgbClr val="0070C0"/>
                </a:solidFill>
              </a:rPr>
              <a:t>Can query (read-only) the blockchain status (accounts, contracts, etc.) offline</a:t>
            </a:r>
          </a:p>
          <a:p>
            <a:r>
              <a:rPr lang="en-US" dirty="0">
                <a:solidFill>
                  <a:srgbClr val="0070C0"/>
                </a:solidFill>
              </a:rPr>
              <a:t>Can query the blockchain without letting a third party know the information you’re reading</a:t>
            </a:r>
          </a:p>
        </p:txBody>
      </p:sp>
      <p:sp>
        <p:nvSpPr>
          <p:cNvPr id="7" name="Text Placeholder 6"/>
          <p:cNvSpPr>
            <a:spLocks noGrp="1"/>
          </p:cNvSpPr>
          <p:nvPr>
            <p:ph type="body" sz="quarter" idx="3"/>
          </p:nvPr>
        </p:nvSpPr>
        <p:spPr/>
        <p:txBody>
          <a:bodyPr/>
          <a:lstStyle/>
          <a:p>
            <a:r>
              <a:rPr lang="en-US" dirty="0">
                <a:solidFill>
                  <a:srgbClr val="FF0000"/>
                </a:solidFill>
              </a:rPr>
              <a:t>Disadvantages:</a:t>
            </a:r>
          </a:p>
        </p:txBody>
      </p:sp>
      <p:sp>
        <p:nvSpPr>
          <p:cNvPr id="8" name="Content Placeholder 7"/>
          <p:cNvSpPr>
            <a:spLocks noGrp="1"/>
          </p:cNvSpPr>
          <p:nvPr>
            <p:ph sz="quarter" idx="4"/>
          </p:nvPr>
        </p:nvSpPr>
        <p:spPr/>
        <p:txBody>
          <a:bodyPr>
            <a:normAutofit/>
          </a:bodyPr>
          <a:lstStyle/>
          <a:p>
            <a:r>
              <a:rPr lang="en-US" dirty="0">
                <a:solidFill>
                  <a:srgbClr val="0070C0"/>
                </a:solidFill>
              </a:rPr>
              <a:t>Requires significant and growing hardware and bandwidth resources</a:t>
            </a:r>
          </a:p>
          <a:p>
            <a:r>
              <a:rPr lang="en-US" dirty="0">
                <a:solidFill>
                  <a:srgbClr val="0070C0"/>
                </a:solidFill>
              </a:rPr>
              <a:t>May require several days to fully sync when first started</a:t>
            </a:r>
          </a:p>
          <a:p>
            <a:r>
              <a:rPr lang="en-US" dirty="0">
                <a:solidFill>
                  <a:srgbClr val="0070C0"/>
                </a:solidFill>
              </a:rPr>
              <a:t>Must be maintained, upgraded, and kept online to remain synced</a:t>
            </a:r>
          </a:p>
          <a:p>
            <a:endParaRPr lang="en-US" dirty="0"/>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1476821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Public </a:t>
            </a:r>
            <a:r>
              <a:rPr lang="en-US" b="1" dirty="0" err="1">
                <a:solidFill>
                  <a:srgbClr val="FF0000"/>
                </a:solidFill>
              </a:rPr>
              <a:t>Testnet</a:t>
            </a:r>
            <a:r>
              <a:rPr lang="en-US" b="1" dirty="0">
                <a:solidFill>
                  <a:srgbClr val="FF0000"/>
                </a:solidFill>
              </a:rPr>
              <a:t> Advantages and Disadvantages</a:t>
            </a:r>
            <a:endParaRPr lang="en-US" dirty="0">
              <a:solidFill>
                <a:srgbClr val="FF0000"/>
              </a:solidFill>
            </a:endParaRPr>
          </a:p>
        </p:txBody>
      </p:sp>
      <p:sp>
        <p:nvSpPr>
          <p:cNvPr id="3" name="Text Placeholder 2"/>
          <p:cNvSpPr>
            <a:spLocks noGrp="1"/>
          </p:cNvSpPr>
          <p:nvPr>
            <p:ph type="body" idx="1"/>
          </p:nvPr>
        </p:nvSpPr>
        <p:spPr/>
        <p:txBody>
          <a:bodyPr/>
          <a:lstStyle/>
          <a:p>
            <a:r>
              <a:rPr lang="en-US" dirty="0">
                <a:solidFill>
                  <a:srgbClr val="FF0000"/>
                </a:solidFill>
              </a:rPr>
              <a:t>Advantages:</a:t>
            </a:r>
          </a:p>
        </p:txBody>
      </p:sp>
      <p:sp>
        <p:nvSpPr>
          <p:cNvPr id="4" name="Content Placeholder 3"/>
          <p:cNvSpPr>
            <a:spLocks noGrp="1"/>
          </p:cNvSpPr>
          <p:nvPr>
            <p:ph sz="half" idx="2"/>
          </p:nvPr>
        </p:nvSpPr>
        <p:spPr/>
        <p:txBody>
          <a:bodyPr>
            <a:normAutofit fontScale="77500" lnSpcReduction="20000"/>
          </a:bodyPr>
          <a:lstStyle/>
          <a:p>
            <a:r>
              <a:rPr lang="en-US" dirty="0">
                <a:solidFill>
                  <a:srgbClr val="0070C0"/>
                </a:solidFill>
              </a:rPr>
              <a:t>A </a:t>
            </a:r>
            <a:r>
              <a:rPr lang="en-US" dirty="0" err="1">
                <a:solidFill>
                  <a:srgbClr val="0070C0"/>
                </a:solidFill>
              </a:rPr>
              <a:t>testnet</a:t>
            </a:r>
            <a:r>
              <a:rPr lang="en-US" dirty="0">
                <a:solidFill>
                  <a:srgbClr val="0070C0"/>
                </a:solidFill>
              </a:rPr>
              <a:t> node needs to sync and store much less data — about 10 GB depending on the network (as of April 2018).</a:t>
            </a:r>
          </a:p>
          <a:p>
            <a:r>
              <a:rPr lang="en-US" dirty="0">
                <a:solidFill>
                  <a:srgbClr val="0070C0"/>
                </a:solidFill>
              </a:rPr>
              <a:t>A </a:t>
            </a:r>
            <a:r>
              <a:rPr lang="en-US" dirty="0" err="1">
                <a:solidFill>
                  <a:srgbClr val="0070C0"/>
                </a:solidFill>
              </a:rPr>
              <a:t>testnet</a:t>
            </a:r>
            <a:r>
              <a:rPr lang="en-US" dirty="0">
                <a:solidFill>
                  <a:srgbClr val="0070C0"/>
                </a:solidFill>
              </a:rPr>
              <a:t> node can sync fully in a few hours.</a:t>
            </a:r>
          </a:p>
          <a:p>
            <a:r>
              <a:rPr lang="en-US" dirty="0">
                <a:solidFill>
                  <a:srgbClr val="0070C0"/>
                </a:solidFill>
              </a:rPr>
              <a:t>Deploying contracts or making transactions requires test ether, which has no value and can be acquired for free from several “faucets.”</a:t>
            </a:r>
          </a:p>
          <a:p>
            <a:r>
              <a:rPr lang="en-US" dirty="0" err="1">
                <a:solidFill>
                  <a:srgbClr val="0070C0"/>
                </a:solidFill>
              </a:rPr>
              <a:t>Testnets</a:t>
            </a:r>
            <a:r>
              <a:rPr lang="en-US" dirty="0">
                <a:solidFill>
                  <a:srgbClr val="0070C0"/>
                </a:solidFill>
              </a:rPr>
              <a:t> are public </a:t>
            </a:r>
            <a:r>
              <a:rPr lang="en-US" dirty="0" err="1">
                <a:solidFill>
                  <a:srgbClr val="0070C0"/>
                </a:solidFill>
              </a:rPr>
              <a:t>blockchains</a:t>
            </a:r>
            <a:r>
              <a:rPr lang="en-US" dirty="0">
                <a:solidFill>
                  <a:srgbClr val="0070C0"/>
                </a:solidFill>
              </a:rPr>
              <a:t> with many other users and contracts, running “live.”</a:t>
            </a:r>
          </a:p>
        </p:txBody>
      </p:sp>
      <p:sp>
        <p:nvSpPr>
          <p:cNvPr id="5" name="Text Placeholder 4"/>
          <p:cNvSpPr>
            <a:spLocks noGrp="1"/>
          </p:cNvSpPr>
          <p:nvPr>
            <p:ph type="body" sz="quarter" idx="3"/>
          </p:nvPr>
        </p:nvSpPr>
        <p:spPr/>
        <p:txBody>
          <a:bodyPr/>
          <a:lstStyle/>
          <a:p>
            <a:r>
              <a:rPr lang="en-US" dirty="0">
                <a:solidFill>
                  <a:srgbClr val="FF0000"/>
                </a:solidFill>
              </a:rPr>
              <a:t>Disadvantages:</a:t>
            </a:r>
          </a:p>
        </p:txBody>
      </p:sp>
      <p:sp>
        <p:nvSpPr>
          <p:cNvPr id="6" name="Content Placeholder 5"/>
          <p:cNvSpPr>
            <a:spLocks noGrp="1"/>
          </p:cNvSpPr>
          <p:nvPr>
            <p:ph sz="quarter" idx="4"/>
          </p:nvPr>
        </p:nvSpPr>
        <p:spPr/>
        <p:txBody>
          <a:bodyPr>
            <a:normAutofit fontScale="85000" lnSpcReduction="20000"/>
          </a:bodyPr>
          <a:lstStyle/>
          <a:p>
            <a:r>
              <a:rPr lang="en-US" dirty="0">
                <a:solidFill>
                  <a:srgbClr val="0070C0"/>
                </a:solidFill>
              </a:rPr>
              <a:t>You can’t use “real” money on a </a:t>
            </a:r>
            <a:r>
              <a:rPr lang="en-US" dirty="0" err="1">
                <a:solidFill>
                  <a:srgbClr val="0070C0"/>
                </a:solidFill>
              </a:rPr>
              <a:t>testnet</a:t>
            </a:r>
            <a:r>
              <a:rPr lang="en-US" dirty="0">
                <a:solidFill>
                  <a:srgbClr val="0070C0"/>
                </a:solidFill>
              </a:rPr>
              <a:t>; it runs on test ether. Consequently, you can’t test security against real adversaries, as there is nothing at stake.</a:t>
            </a:r>
          </a:p>
          <a:p>
            <a:r>
              <a:rPr lang="en-US" dirty="0">
                <a:solidFill>
                  <a:srgbClr val="0070C0"/>
                </a:solidFill>
              </a:rPr>
              <a:t>Transaction fees, although necessary to send transactions, are not a consideration on a </a:t>
            </a:r>
            <a:r>
              <a:rPr lang="en-US" dirty="0" err="1">
                <a:solidFill>
                  <a:srgbClr val="0070C0"/>
                </a:solidFill>
              </a:rPr>
              <a:t>testnet</a:t>
            </a:r>
            <a:r>
              <a:rPr lang="en-US" dirty="0">
                <a:solidFill>
                  <a:srgbClr val="0070C0"/>
                </a:solidFill>
              </a:rPr>
              <a:t>, since gas is free. </a:t>
            </a:r>
          </a:p>
          <a:p>
            <a:r>
              <a:rPr lang="en-US" dirty="0">
                <a:solidFill>
                  <a:srgbClr val="0070C0"/>
                </a:solidFill>
              </a:rPr>
              <a:t>The </a:t>
            </a:r>
            <a:r>
              <a:rPr lang="en-US" dirty="0" err="1">
                <a:solidFill>
                  <a:srgbClr val="0070C0"/>
                </a:solidFill>
              </a:rPr>
              <a:t>testnets</a:t>
            </a:r>
            <a:r>
              <a:rPr lang="en-US" dirty="0">
                <a:solidFill>
                  <a:srgbClr val="0070C0"/>
                </a:solidFill>
              </a:rPr>
              <a:t> do not experience network congestion like the public </a:t>
            </a:r>
            <a:r>
              <a:rPr lang="en-US" dirty="0" err="1">
                <a:solidFill>
                  <a:srgbClr val="0070C0"/>
                </a:solidFill>
              </a:rPr>
              <a:t>mainnet</a:t>
            </a:r>
            <a:r>
              <a:rPr lang="en-US" dirty="0">
                <a:solidFill>
                  <a:srgbClr val="0070C0"/>
                </a:solidFill>
              </a:rPr>
              <a:t> sometimes does.</a:t>
            </a:r>
          </a:p>
        </p:txBody>
      </p:sp>
      <p:sp>
        <p:nvSpPr>
          <p:cNvPr id="7" name="Rectangle 6"/>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1714323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727" y="166255"/>
            <a:ext cx="11942618" cy="1015663"/>
          </a:xfrm>
          <a:prstGeom prst="rect">
            <a:avLst/>
          </a:prstGeom>
        </p:spPr>
        <p:txBody>
          <a:bodyPr wrap="square">
            <a:spAutoFit/>
          </a:bodyPr>
          <a:lstStyle/>
          <a:p>
            <a:r>
              <a:rPr lang="en-US" sz="2000" dirty="0">
                <a:solidFill>
                  <a:srgbClr val="000000"/>
                </a:solidFill>
                <a:latin typeface="LiberationSerif"/>
              </a:rPr>
              <a:t>Click on the transaction ID and your browser will take you to a </a:t>
            </a:r>
            <a:r>
              <a:rPr lang="en-US" sz="2000" i="1" dirty="0">
                <a:solidFill>
                  <a:srgbClr val="000000"/>
                </a:solidFill>
                <a:latin typeface="LiberationSerif-Italic"/>
              </a:rPr>
              <a:t>block explorer</a:t>
            </a:r>
            <a:r>
              <a:rPr lang="en-US" sz="2000" dirty="0">
                <a:solidFill>
                  <a:srgbClr val="000000"/>
                </a:solidFill>
                <a:latin typeface="LiberationSerif"/>
              </a:rPr>
              <a:t>, which is a website that allows you to visualize and explore blocks, addresses, and transactions. </a:t>
            </a:r>
            <a:r>
              <a:rPr lang="en-US" sz="2000" dirty="0" err="1">
                <a:solidFill>
                  <a:srgbClr val="000000"/>
                </a:solidFill>
                <a:latin typeface="LiberationSerif"/>
              </a:rPr>
              <a:t>MetaMask</a:t>
            </a:r>
            <a:r>
              <a:rPr lang="en-US" sz="2000" dirty="0">
                <a:solidFill>
                  <a:srgbClr val="000000"/>
                </a:solidFill>
                <a:latin typeface="LiberationSerif"/>
              </a:rPr>
              <a:t> uses the </a:t>
            </a:r>
            <a:r>
              <a:rPr lang="en-US" sz="2000" dirty="0" err="1">
                <a:solidFill>
                  <a:srgbClr val="8F0012"/>
                </a:solidFill>
                <a:latin typeface="LiberationSerif"/>
              </a:rPr>
              <a:t>Etherscan</a:t>
            </a:r>
            <a:r>
              <a:rPr lang="en-US" sz="2000" dirty="0">
                <a:solidFill>
                  <a:srgbClr val="8F0012"/>
                </a:solidFill>
                <a:latin typeface="LiberationSerif"/>
              </a:rPr>
              <a:t> block explorer</a:t>
            </a:r>
            <a:r>
              <a:rPr lang="en-US" sz="2000" dirty="0">
                <a:solidFill>
                  <a:srgbClr val="000000"/>
                </a:solidFill>
                <a:latin typeface="LiberationSerif"/>
              </a:rPr>
              <a:t>, one of the more popular Ethereum block explorers.</a:t>
            </a:r>
            <a:endParaRPr lang="en-US" sz="2000" dirty="0"/>
          </a:p>
        </p:txBody>
      </p:sp>
      <p:pic>
        <p:nvPicPr>
          <p:cNvPr id="3" name="Picture 2"/>
          <p:cNvPicPr>
            <a:picLocks noChangeAspect="1"/>
          </p:cNvPicPr>
          <p:nvPr/>
        </p:nvPicPr>
        <p:blipFill>
          <a:blip r:embed="rId2"/>
          <a:stretch>
            <a:fillRect/>
          </a:stretch>
        </p:blipFill>
        <p:spPr>
          <a:xfrm>
            <a:off x="1440873" y="1493982"/>
            <a:ext cx="8534400" cy="4800600"/>
          </a:xfrm>
          <a:prstGeom prst="rect">
            <a:avLst/>
          </a:prstGeom>
        </p:spPr>
      </p:pic>
    </p:spTree>
    <p:extLst>
      <p:ext uri="{BB962C8B-B14F-4D97-AF65-F5344CB8AC3E}">
        <p14:creationId xmlns:p14="http://schemas.microsoft.com/office/powerpoint/2010/main" val="3964138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240191"/>
            <a:ext cx="10515600" cy="484620"/>
          </a:xfrm>
        </p:spPr>
        <p:txBody>
          <a:bodyPr>
            <a:noAutofit/>
          </a:bodyPr>
          <a:lstStyle/>
          <a:p>
            <a:r>
              <a:rPr lang="en-US" sz="3200" b="1" dirty="0">
                <a:solidFill>
                  <a:srgbClr val="FF0000"/>
                </a:solidFill>
              </a:rPr>
              <a:t>Local Blockchain Simulation Advantages and Disadvantages</a:t>
            </a:r>
            <a:br>
              <a:rPr lang="en-US" sz="3200" b="1" dirty="0">
                <a:solidFill>
                  <a:srgbClr val="FF0000"/>
                </a:solidFill>
              </a:rPr>
            </a:br>
            <a:endParaRPr lang="en-US" sz="3200" dirty="0">
              <a:solidFill>
                <a:srgbClr val="FF0000"/>
              </a:solidFill>
            </a:endParaRPr>
          </a:p>
        </p:txBody>
      </p:sp>
      <p:sp>
        <p:nvSpPr>
          <p:cNvPr id="3" name="Text Placeholder 2"/>
          <p:cNvSpPr>
            <a:spLocks noGrp="1"/>
          </p:cNvSpPr>
          <p:nvPr>
            <p:ph type="body" idx="1"/>
          </p:nvPr>
        </p:nvSpPr>
        <p:spPr/>
        <p:txBody>
          <a:bodyPr/>
          <a:lstStyle/>
          <a:p>
            <a:r>
              <a:rPr lang="en-US" dirty="0">
                <a:solidFill>
                  <a:srgbClr val="FF0000"/>
                </a:solidFill>
              </a:rPr>
              <a:t>Advantages:</a:t>
            </a:r>
          </a:p>
        </p:txBody>
      </p:sp>
      <p:sp>
        <p:nvSpPr>
          <p:cNvPr id="4" name="Content Placeholder 3"/>
          <p:cNvSpPr>
            <a:spLocks noGrp="1"/>
          </p:cNvSpPr>
          <p:nvPr>
            <p:ph sz="half" idx="2"/>
          </p:nvPr>
        </p:nvSpPr>
        <p:spPr/>
        <p:txBody>
          <a:bodyPr>
            <a:normAutofit fontScale="92500"/>
          </a:bodyPr>
          <a:lstStyle/>
          <a:p>
            <a:r>
              <a:rPr lang="en-US" dirty="0">
                <a:solidFill>
                  <a:srgbClr val="0070C0"/>
                </a:solidFill>
              </a:rPr>
              <a:t>No syncing and almost no data on disk; you mine the first block yourself</a:t>
            </a:r>
          </a:p>
          <a:p>
            <a:r>
              <a:rPr lang="en-US" dirty="0">
                <a:solidFill>
                  <a:srgbClr val="0070C0"/>
                </a:solidFill>
              </a:rPr>
              <a:t>No need to obtain test ether; you “award” yourself mining rewards that you can use for testing</a:t>
            </a:r>
          </a:p>
          <a:p>
            <a:r>
              <a:rPr lang="en-US" dirty="0">
                <a:solidFill>
                  <a:srgbClr val="0070C0"/>
                </a:solidFill>
              </a:rPr>
              <a:t>No other users, just you</a:t>
            </a:r>
          </a:p>
          <a:p>
            <a:r>
              <a:rPr lang="en-US" dirty="0">
                <a:solidFill>
                  <a:srgbClr val="0070C0"/>
                </a:solidFill>
              </a:rPr>
              <a:t>No other contracts, just the ones you deploy after you launch it</a:t>
            </a:r>
          </a:p>
        </p:txBody>
      </p:sp>
      <p:sp>
        <p:nvSpPr>
          <p:cNvPr id="5" name="Text Placeholder 4"/>
          <p:cNvSpPr>
            <a:spLocks noGrp="1"/>
          </p:cNvSpPr>
          <p:nvPr>
            <p:ph type="body" sz="quarter" idx="3"/>
          </p:nvPr>
        </p:nvSpPr>
        <p:spPr/>
        <p:txBody>
          <a:bodyPr/>
          <a:lstStyle/>
          <a:p>
            <a:r>
              <a:rPr lang="en-US" dirty="0">
                <a:solidFill>
                  <a:srgbClr val="FF0000"/>
                </a:solidFill>
              </a:rPr>
              <a:t>Disadvantages:</a:t>
            </a:r>
          </a:p>
        </p:txBody>
      </p:sp>
      <p:sp>
        <p:nvSpPr>
          <p:cNvPr id="6" name="Content Placeholder 5"/>
          <p:cNvSpPr>
            <a:spLocks noGrp="1"/>
          </p:cNvSpPr>
          <p:nvPr>
            <p:ph sz="quarter" idx="4"/>
          </p:nvPr>
        </p:nvSpPr>
        <p:spPr/>
        <p:txBody>
          <a:bodyPr>
            <a:normAutofit fontScale="70000" lnSpcReduction="20000"/>
          </a:bodyPr>
          <a:lstStyle/>
          <a:p>
            <a:r>
              <a:rPr lang="en-US" dirty="0">
                <a:solidFill>
                  <a:srgbClr val="0070C0"/>
                </a:solidFill>
              </a:rPr>
              <a:t>Having no other users means that it doesn’t behave the same as a public blockchain. There’s no competition for transaction space or sequencing of transactions.</a:t>
            </a:r>
          </a:p>
          <a:p>
            <a:r>
              <a:rPr lang="en-US" dirty="0">
                <a:solidFill>
                  <a:srgbClr val="0070C0"/>
                </a:solidFill>
              </a:rPr>
              <a:t>No miners other than you means that mining is more predictable; therefore, you can’t test some scenarios that occur on a public blockchain.</a:t>
            </a:r>
          </a:p>
          <a:p>
            <a:r>
              <a:rPr lang="en-US" dirty="0">
                <a:solidFill>
                  <a:srgbClr val="0070C0"/>
                </a:solidFill>
              </a:rPr>
              <a:t>Having no other contracts means you have to deploy everything that you want to test, including dependencies and contract libraries.</a:t>
            </a:r>
          </a:p>
          <a:p>
            <a:r>
              <a:rPr lang="en-US" dirty="0">
                <a:solidFill>
                  <a:srgbClr val="0070C0"/>
                </a:solidFill>
              </a:rPr>
              <a:t>You can’t recreate some of the public contracts and their addresses to test some scenarios (e.g., the DAO contract).</a:t>
            </a:r>
          </a:p>
        </p:txBody>
      </p:sp>
      <p:sp>
        <p:nvSpPr>
          <p:cNvPr id="7" name="Rectangle 6"/>
          <p:cNvSpPr/>
          <p:nvPr/>
        </p:nvSpPr>
        <p:spPr>
          <a:xfrm>
            <a:off x="247073"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
        <p:nvSpPr>
          <p:cNvPr id="8" name="Rectangle 7"/>
          <p:cNvSpPr/>
          <p:nvPr/>
        </p:nvSpPr>
        <p:spPr>
          <a:xfrm>
            <a:off x="839788" y="633013"/>
            <a:ext cx="10723418" cy="923330"/>
          </a:xfrm>
          <a:prstGeom prst="rect">
            <a:avLst/>
          </a:prstGeom>
        </p:spPr>
        <p:txBody>
          <a:bodyPr wrap="square">
            <a:spAutoFit/>
          </a:bodyPr>
          <a:lstStyle/>
          <a:p>
            <a:r>
              <a:rPr lang="en-US" dirty="0">
                <a:solidFill>
                  <a:srgbClr val="0070C0"/>
                </a:solidFill>
              </a:rPr>
              <a:t>For many testing purposes, the best option is to launch a single-instance private blockchain. </a:t>
            </a:r>
          </a:p>
          <a:p>
            <a:r>
              <a:rPr lang="en-US" dirty="0">
                <a:solidFill>
                  <a:srgbClr val="0070C0"/>
                </a:solidFill>
              </a:rPr>
              <a:t>Ganache (formerly named </a:t>
            </a:r>
            <a:r>
              <a:rPr lang="en-US" dirty="0" err="1">
                <a:solidFill>
                  <a:srgbClr val="0070C0"/>
                </a:solidFill>
              </a:rPr>
              <a:t>testrpc</a:t>
            </a:r>
            <a:r>
              <a:rPr lang="en-US" dirty="0">
                <a:solidFill>
                  <a:srgbClr val="0070C0"/>
                </a:solidFill>
              </a:rPr>
              <a:t>) is one of the most popular local blockchain simulations that you can interact with, without any other participants.</a:t>
            </a:r>
          </a:p>
        </p:txBody>
      </p:sp>
    </p:spTree>
    <p:extLst>
      <p:ext uri="{BB962C8B-B14F-4D97-AF65-F5344CB8AC3E}">
        <p14:creationId xmlns:p14="http://schemas.microsoft.com/office/powerpoint/2010/main" val="173884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2716" y="181675"/>
            <a:ext cx="11300447" cy="6356501"/>
          </a:xfrm>
          <a:prstGeom prst="rect">
            <a:avLst/>
          </a:prstGeom>
        </p:spPr>
      </p:pic>
    </p:spTree>
    <p:extLst>
      <p:ext uri="{BB962C8B-B14F-4D97-AF65-F5344CB8AC3E}">
        <p14:creationId xmlns:p14="http://schemas.microsoft.com/office/powerpoint/2010/main" val="877581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3347" y="229804"/>
            <a:ext cx="11484007" cy="6459754"/>
          </a:xfrm>
          <a:prstGeom prst="rect">
            <a:avLst/>
          </a:prstGeom>
        </p:spPr>
      </p:pic>
    </p:spTree>
    <p:extLst>
      <p:ext uri="{BB962C8B-B14F-4D97-AF65-F5344CB8AC3E}">
        <p14:creationId xmlns:p14="http://schemas.microsoft.com/office/powerpoint/2010/main" val="413598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Externally Owned Accounts (EOAs) and Contracts</a:t>
            </a:r>
          </a:p>
        </p:txBody>
      </p:sp>
      <p:sp>
        <p:nvSpPr>
          <p:cNvPr id="3" name="Content Placeholder 2"/>
          <p:cNvSpPr>
            <a:spLocks noGrp="1"/>
          </p:cNvSpPr>
          <p:nvPr>
            <p:ph idx="1"/>
          </p:nvPr>
        </p:nvSpPr>
        <p:spPr/>
        <p:txBody>
          <a:bodyPr>
            <a:normAutofit/>
          </a:bodyPr>
          <a:lstStyle/>
          <a:p>
            <a:r>
              <a:rPr lang="en-US" dirty="0">
                <a:solidFill>
                  <a:srgbClr val="0070C0"/>
                </a:solidFill>
              </a:rPr>
              <a:t>The type of account we created in the </a:t>
            </a:r>
            <a:r>
              <a:rPr lang="en-US" dirty="0" err="1">
                <a:solidFill>
                  <a:srgbClr val="0070C0"/>
                </a:solidFill>
              </a:rPr>
              <a:t>MetaMask</a:t>
            </a:r>
            <a:r>
              <a:rPr lang="en-US" dirty="0">
                <a:solidFill>
                  <a:srgbClr val="0070C0"/>
                </a:solidFill>
              </a:rPr>
              <a:t> wallet is called an </a:t>
            </a:r>
            <a:r>
              <a:rPr lang="en-US" i="1" dirty="0">
                <a:solidFill>
                  <a:srgbClr val="0070C0"/>
                </a:solidFill>
              </a:rPr>
              <a:t>externally owned account </a:t>
            </a:r>
            <a:r>
              <a:rPr lang="en-US" dirty="0">
                <a:solidFill>
                  <a:srgbClr val="0070C0"/>
                </a:solidFill>
              </a:rPr>
              <a:t>(EOA). </a:t>
            </a:r>
          </a:p>
          <a:p>
            <a:endParaRPr lang="en-US" dirty="0"/>
          </a:p>
          <a:p>
            <a:r>
              <a:rPr lang="en-US" dirty="0">
                <a:solidFill>
                  <a:srgbClr val="FF0000"/>
                </a:solidFill>
              </a:rPr>
              <a:t>Externally owned accounts are those that have a private key; having the private key means control over access to funds or contracts. </a:t>
            </a:r>
          </a:p>
          <a:p>
            <a:endParaRPr lang="en-US" dirty="0"/>
          </a:p>
          <a:p>
            <a:r>
              <a:rPr lang="en-US" dirty="0">
                <a:solidFill>
                  <a:srgbClr val="0070C0"/>
                </a:solidFill>
              </a:rPr>
              <a:t>A contract account has smart contract code, and does not have a private key, Instead, it is owned (and controlled) by the logic of its smart contract code.</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404800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rgbClr val="FF0000"/>
                </a:solidFill>
              </a:rPr>
              <a:t>Contracts have addresses, just like EOAs. Contracts can also send and receive ether, just like EOAs. However, when a transaction destination is a contract address, it causes that contract to </a:t>
            </a:r>
            <a:r>
              <a:rPr lang="en-US" i="1" dirty="0">
                <a:solidFill>
                  <a:srgbClr val="FF0000"/>
                </a:solidFill>
              </a:rPr>
              <a:t>run </a:t>
            </a:r>
            <a:r>
              <a:rPr lang="en-US" dirty="0">
                <a:solidFill>
                  <a:srgbClr val="FF0000"/>
                </a:solidFill>
              </a:rPr>
              <a:t>in the EVM, using the transaction, and the transaction’s data, as its input. </a:t>
            </a:r>
          </a:p>
          <a:p>
            <a:endParaRPr lang="en-US" dirty="0"/>
          </a:p>
          <a:p>
            <a:r>
              <a:rPr lang="en-US" dirty="0"/>
              <a:t>In addition to ether, </a:t>
            </a:r>
            <a:r>
              <a:rPr lang="en-US" dirty="0">
                <a:solidFill>
                  <a:srgbClr val="0070C0"/>
                </a:solidFill>
              </a:rPr>
              <a:t>transactions can contain </a:t>
            </a:r>
            <a:r>
              <a:rPr lang="en-US" i="1" dirty="0">
                <a:solidFill>
                  <a:srgbClr val="0070C0"/>
                </a:solidFill>
              </a:rPr>
              <a:t>data </a:t>
            </a:r>
            <a:r>
              <a:rPr lang="en-US" dirty="0">
                <a:solidFill>
                  <a:srgbClr val="0070C0"/>
                </a:solidFill>
              </a:rPr>
              <a:t>indicating which specific function in the contract to run and what parameters to pass to that function. In this way, transactions can </a:t>
            </a:r>
            <a:r>
              <a:rPr lang="en-US" i="1" dirty="0">
                <a:solidFill>
                  <a:srgbClr val="0070C0"/>
                </a:solidFill>
              </a:rPr>
              <a:t>call </a:t>
            </a:r>
            <a:r>
              <a:rPr lang="en-US" dirty="0">
                <a:solidFill>
                  <a:srgbClr val="0070C0"/>
                </a:solidFill>
              </a:rPr>
              <a:t>functions within contracts.</a:t>
            </a:r>
          </a:p>
        </p:txBody>
      </p:sp>
      <p:sp>
        <p:nvSpPr>
          <p:cNvPr id="4" name="Rectangle 3"/>
          <p:cNvSpPr/>
          <p:nvPr/>
        </p:nvSpPr>
        <p:spPr>
          <a:xfrm>
            <a:off x="249382" y="6550223"/>
            <a:ext cx="11850254" cy="307777"/>
          </a:xfrm>
          <a:prstGeom prst="rect">
            <a:avLst/>
          </a:prstGeom>
        </p:spPr>
        <p:txBody>
          <a:bodyPr wrap="square">
            <a:spAutoFit/>
          </a:bodyPr>
          <a:lstStyle/>
          <a:p>
            <a:r>
              <a:rPr lang="en-US" sz="1400" dirty="0"/>
              <a:t>“Mastering Ethereum by Andreas M. Antonopoulos and Dr. Gavin Wood (O’Reilly). Copyright 2019 The Ethereum Book LLC and Gavin Wood, 978-1-491-97194-9."</a:t>
            </a:r>
          </a:p>
        </p:txBody>
      </p:sp>
    </p:spTree>
    <p:extLst>
      <p:ext uri="{BB962C8B-B14F-4D97-AF65-F5344CB8AC3E}">
        <p14:creationId xmlns:p14="http://schemas.microsoft.com/office/powerpoint/2010/main" val="164095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4174</Words>
  <Application>Microsoft Office PowerPoint</Application>
  <PresentationFormat>Widescreen</PresentationFormat>
  <Paragraphs>229</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LiberationMono</vt:lpstr>
      <vt:lpstr>LiberationSerif</vt:lpstr>
      <vt:lpstr>LiberationSerif-Italic</vt:lpstr>
      <vt:lpstr>Office Theme</vt:lpstr>
      <vt:lpstr>Contract Full Example</vt:lpstr>
      <vt:lpstr>Getting Some Test Ether</vt:lpstr>
      <vt:lpstr>PowerPoint Presentation</vt:lpstr>
      <vt:lpstr>PowerPoint Presentation</vt:lpstr>
      <vt:lpstr>PowerPoint Presentation</vt:lpstr>
      <vt:lpstr>PowerPoint Presentation</vt:lpstr>
      <vt:lpstr>PowerPoint Presentation</vt:lpstr>
      <vt:lpstr>Externally Owned Accounts (EOAs) and Contracts</vt:lpstr>
      <vt:lpstr>PowerPoint Presentation</vt:lpstr>
      <vt:lpstr>PowerPoint Presentation</vt:lpstr>
      <vt:lpstr>Example (Faucet.sol: A Solidity contract implementing a faucet)</vt:lpstr>
      <vt:lpstr>PowerPoint Presentation</vt:lpstr>
      <vt:lpstr>contract Faucet {</vt:lpstr>
      <vt:lpstr>receive() external payable {}</vt:lpstr>
      <vt:lpstr>The first function of the Faucet contract:  function withdraw(uint withdraw_amount) public {</vt:lpstr>
      <vt:lpstr>msg.sender.transfer(withdraw_amount);</vt:lpstr>
      <vt:lpstr>Compiling the Faucet Contract</vt:lpstr>
      <vt:lpstr>Creating the Contract on the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Interacting with the Contract</vt:lpstr>
      <vt:lpstr>Viewing the Contract Address in a Block Explorer</vt:lpstr>
      <vt:lpstr>PowerPoint Presentation</vt:lpstr>
      <vt:lpstr>PowerPoint Presentation</vt:lpstr>
      <vt:lpstr>Funding the Contract</vt:lpstr>
      <vt:lpstr>PowerPoint Presentation</vt:lpstr>
      <vt:lpstr>PowerPoint Presentation</vt:lpstr>
      <vt:lpstr>PowerPoint Presentation</vt:lpstr>
      <vt:lpstr>PowerPoint Presentation</vt:lpstr>
      <vt:lpstr>Withdrawing from Our Contract</vt:lpstr>
      <vt:lpstr>PowerPoint Presentation</vt:lpstr>
      <vt:lpstr>PowerPoint Presentation</vt:lpstr>
      <vt:lpstr>PowerPoint Presentation</vt:lpstr>
      <vt:lpstr>PowerPoint Presentation</vt:lpstr>
      <vt:lpstr>PowerPoint Presentation</vt:lpstr>
      <vt:lpstr>PowerPoint Presentation</vt:lpstr>
      <vt:lpstr>Summary</vt:lpstr>
      <vt:lpstr>Ethereum Clients</vt:lpstr>
      <vt:lpstr>Ethereum Networks</vt:lpstr>
      <vt:lpstr>PowerPoint Presentation</vt:lpstr>
      <vt:lpstr>Remote Client</vt:lpstr>
      <vt:lpstr>PowerPoint Presentation</vt:lpstr>
      <vt:lpstr>Full Node Advantages and Disadvantages </vt:lpstr>
      <vt:lpstr>Public Testnet Advantages and Disadvantages</vt:lpstr>
      <vt:lpstr>Local Blockchain Simulation Advantages and Disadvantages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Ari Zaravelis</cp:lastModifiedBy>
  <cp:revision>37</cp:revision>
  <dcterms:created xsi:type="dcterms:W3CDTF">2021-04-18T19:49:36Z</dcterms:created>
  <dcterms:modified xsi:type="dcterms:W3CDTF">2021-05-10T23:51:25Z</dcterms:modified>
</cp:coreProperties>
</file>